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07" r:id="rId5"/>
    <p:sldId id="291" r:id="rId6"/>
    <p:sldId id="309" r:id="rId7"/>
    <p:sldId id="310" r:id="rId8"/>
    <p:sldId id="312" r:id="rId9"/>
    <p:sldId id="313" r:id="rId10"/>
    <p:sldId id="315" r:id="rId11"/>
    <p:sldId id="316" r:id="rId12"/>
    <p:sldId id="314" r:id="rId13"/>
    <p:sldId id="317" r:id="rId14"/>
    <p:sldId id="318" r:id="rId15"/>
    <p:sldId id="319" r:id="rId16"/>
    <p:sldId id="320" r:id="rId17"/>
  </p:sldIdLst>
  <p:sldSz cx="9144000" cy="5143500" type="screen16x9"/>
  <p:notesSz cx="6858000" cy="9144000"/>
  <p:custDataLst>
    <p:tags r:id="rId19"/>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67BF2E28-946C-40F6-B7D2-F3DA3C101DE7}">
          <p14:sldIdLst>
            <p14:sldId id="307"/>
            <p14:sldId id="291"/>
            <p14:sldId id="309"/>
            <p14:sldId id="310"/>
            <p14:sldId id="312"/>
            <p14:sldId id="313"/>
            <p14:sldId id="315"/>
            <p14:sldId id="316"/>
            <p14:sldId id="314"/>
            <p14:sldId id="317"/>
            <p14:sldId id="318"/>
            <p14:sldId id="319"/>
            <p14:sldId id="32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1818"/>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autoAdjust="0"/>
    <p:restoredTop sz="94660"/>
  </p:normalViewPr>
  <p:slideViewPr>
    <p:cSldViewPr>
      <p:cViewPr varScale="1">
        <p:scale>
          <a:sx n="149" d="100"/>
          <a:sy n="149" d="100"/>
        </p:scale>
        <p:origin x="504"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2A029F2-0AFB-0740-874E-3DB6D16E27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96201" y="204156"/>
            <a:ext cx="1170072" cy="539395"/>
          </a:xfrm>
          <a:prstGeom prst="rect">
            <a:avLst/>
          </a:prstGeom>
        </p:spPr>
      </p:pic>
    </p:spTree>
    <p:custDataLst>
      <p:tags r:id="rId1"/>
    </p:custDataLst>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A">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DAC8B1C-7777-CC48-B816-E229723ECD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96201" y="204156"/>
            <a:ext cx="1170072" cy="539395"/>
          </a:xfrm>
          <a:prstGeom prst="rect">
            <a:avLst/>
          </a:prstGeom>
        </p:spPr>
      </p:pic>
    </p:spTree>
    <p:custDataLst>
      <p:tags r:id="rId1"/>
    </p:custDataLst>
    <p:extLst>
      <p:ext uri="{BB962C8B-B14F-4D97-AF65-F5344CB8AC3E}">
        <p14:creationId xmlns:p14="http://schemas.microsoft.com/office/powerpoint/2010/main" val="25251072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5" name="Pictur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E875E4-F01C-C940-B042-31220EC28CF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0724" y="204106"/>
            <a:ext cx="1795550" cy="548639"/>
          </a:xfrm>
          <a:prstGeom prst="rect">
            <a:avLst/>
          </a:prstGeom>
        </p:spPr>
      </p:pic>
    </p:spTree>
    <p:custDataLst>
      <p:tags r:id="rId1"/>
    </p:custDataLst>
    <p:extLst>
      <p:ext uri="{BB962C8B-B14F-4D97-AF65-F5344CB8AC3E}">
        <p14:creationId xmlns:p14="http://schemas.microsoft.com/office/powerpoint/2010/main" val="207450253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7695E8B-B693-3A41-92DF-1B16E61BF4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0726" y="199534"/>
            <a:ext cx="1795547" cy="548639"/>
          </a:xfrm>
          <a:prstGeom prst="rect">
            <a:avLst/>
          </a:prstGeom>
        </p:spPr>
      </p:pic>
    </p:spTree>
    <p:custDataLst>
      <p:tags r:id="rId1"/>
    </p:custDataLst>
    <p:extLst>
      <p:ext uri="{BB962C8B-B14F-4D97-AF65-F5344CB8AC3E}">
        <p14:creationId xmlns:p14="http://schemas.microsoft.com/office/powerpoint/2010/main" val="22208533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9" name="Picture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7FE612-859D-7F47-817D-8F266D27C0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0726" y="199534"/>
            <a:ext cx="1795547" cy="548639"/>
          </a:xfrm>
          <a:prstGeom prst="rect">
            <a:avLst/>
          </a:prstGeom>
        </p:spPr>
      </p:pic>
    </p:spTree>
    <p:custDataLst>
      <p:tags r:id="rId1"/>
    </p:custDataLst>
    <p:extLst>
      <p:ext uri="{BB962C8B-B14F-4D97-AF65-F5344CB8AC3E}">
        <p14:creationId xmlns:p14="http://schemas.microsoft.com/office/powerpoint/2010/main" val="340988256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1DD1278-4644-734C-9664-FD1637C84D02}"/>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217942820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4" r:id="rId3"/>
    <p:sldLayoutId id="2147483651" r:id="rId4"/>
    <p:sldLayoutId id="2147483655" r:id="rId5"/>
    <p:sldLayoutId id="2147483652" r:id="rId6"/>
    <p:sldLayoutId id="2147483656" r:id="rId7"/>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364F44F-C4DE-FE42-B69F-7A2B45BA6594}"/>
              </a:ext>
            </a:extLst>
          </p:cNvPr>
          <p:cNvPicPr>
            <a:picLocks noChangeAspect="1"/>
          </p:cNvPicPr>
          <p:nvPr/>
        </p:nvPicPr>
        <p:blipFill>
          <a:blip r:embed="rId3">
            <a:alphaModFix amt="40000"/>
            <a:extLst>
              <a:ext uri="{28A0092B-C50C-407E-A947-70E740481C1C}">
                <a14:useLocalDpi xmlns:a14="http://schemas.microsoft.com/office/drawing/2010/main" val="0"/>
              </a:ext>
            </a:extLst>
          </a:blip>
          <a:srcRect l="-5624" t="18360" r="36252" b="18360"/>
          <a:stretch>
            <a:fillRect/>
          </a:stretch>
        </p:blipFill>
        <p:spPr>
          <a:xfrm>
            <a:off x="3505200" y="0"/>
            <a:ext cx="5638800" cy="5143500"/>
          </a:xfrm>
          <a:prstGeom prst="rect">
            <a:avLst/>
          </a:prstGeom>
        </p:spPr>
      </p:pic>
      <p:sp>
        <p:nvSpPr>
          <p:cNvPr id="4" name="TextBox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p:nvSpPr>
        <p:spPr>
          <a:xfrm>
            <a:off x="457200" y="1276350"/>
            <a:ext cx="3886200" cy="1514261"/>
          </a:xfrm>
          <a:prstGeom prst="rect">
            <a:avLst/>
          </a:prstGeom>
          <a:noFill/>
        </p:spPr>
        <p:txBody>
          <a:bodyPr wrap="square" rtlCol="0">
            <a:spAutoFit/>
          </a:bodyPr>
          <a:lstStyle/>
          <a:p>
            <a:pPr>
              <a:lnSpc>
                <a:spcPct val="110000"/>
              </a:lnSpc>
            </a:pPr>
            <a:r>
              <a:rPr lang="zh-TW" sz="4200" b="0" i="0" strike="noStrike" cap="all" spc="0" baseline="0" dirty="0">
                <a:solidFill>
                  <a:srgbClr val="F3F3F3"/>
                </a:solidFill>
                <a:effectLst/>
                <a:latin typeface="DFHei Std W5" panose="020B0500000000000000" pitchFamily="34" charset="-120"/>
                <a:ea typeface="DFHei Std W5" panose="020B0500000000000000" pitchFamily="34" charset="-120"/>
                <a:cs typeface="PMingLiU"/>
              </a:rPr>
              <a:t>全球合</a:t>
            </a:r>
            <a:r>
              <a:rPr lang="zh-TW" sz="4200" b="0" i="0" strike="noStrike" cap="all" spc="0" baseline="0" dirty="0" smtClean="0">
                <a:solidFill>
                  <a:srgbClr val="F3F3F3"/>
                </a:solidFill>
                <a:effectLst/>
                <a:latin typeface="DFHei Std W5" panose="020B0500000000000000" pitchFamily="34" charset="-120"/>
                <a:ea typeface="DFHei Std W5" panose="020B0500000000000000" pitchFamily="34" charset="-120"/>
                <a:cs typeface="PMingLiU"/>
              </a:rPr>
              <a:t>規的</a:t>
            </a:r>
            <a:r>
              <a:rPr lang="en-US" altLang="zh-TW" sz="4200" b="0" i="0" strike="noStrike" cap="all" spc="0" baseline="0" dirty="0" smtClean="0">
                <a:solidFill>
                  <a:srgbClr val="F3F3F3"/>
                </a:solidFill>
                <a:effectLst/>
                <a:latin typeface="DFHei Std W5" panose="020B0500000000000000" pitchFamily="34" charset="-120"/>
                <a:ea typeface="DFHei Std W5" panose="020B0500000000000000" pitchFamily="34" charset="-120"/>
                <a:cs typeface="PMingLiU"/>
              </a:rPr>
              <a:t/>
            </a:r>
            <a:br>
              <a:rPr lang="en-US" altLang="zh-TW" sz="4200" b="0" i="0" strike="noStrike" cap="all" spc="0" baseline="0" dirty="0" smtClean="0">
                <a:solidFill>
                  <a:srgbClr val="F3F3F3"/>
                </a:solidFill>
                <a:effectLst/>
                <a:latin typeface="DFHei Std W5" panose="020B0500000000000000" pitchFamily="34" charset="-120"/>
                <a:ea typeface="DFHei Std W5" panose="020B0500000000000000" pitchFamily="34" charset="-120"/>
                <a:cs typeface="PMingLiU"/>
              </a:rPr>
            </a:br>
            <a:r>
              <a:rPr lang="zh-TW" sz="4200" b="0" i="0" strike="noStrike" cap="all" spc="0" baseline="0" dirty="0" smtClean="0">
                <a:solidFill>
                  <a:srgbClr val="F3F3F3"/>
                </a:solidFill>
                <a:effectLst/>
                <a:latin typeface="DFHei Std W5" panose="020B0500000000000000" pitchFamily="34" charset="-120"/>
                <a:ea typeface="DFHei Std W5" panose="020B0500000000000000" pitchFamily="34" charset="-120"/>
                <a:cs typeface="PMingLiU"/>
              </a:rPr>
              <a:t>關</a:t>
            </a:r>
            <a:r>
              <a:rPr lang="zh-TW" sz="4200" b="0" i="0" strike="noStrike" cap="all" spc="0" baseline="0" dirty="0">
                <a:solidFill>
                  <a:srgbClr val="F3F3F3"/>
                </a:solidFill>
                <a:effectLst/>
                <a:latin typeface="DFHei Std W5" panose="020B0500000000000000" pitchFamily="34" charset="-120"/>
                <a:ea typeface="DFHei Std W5" panose="020B0500000000000000" pitchFamily="34" charset="-120"/>
                <a:cs typeface="PMingLiU"/>
              </a:rPr>
              <a:t>鍵領域</a:t>
            </a:r>
          </a:p>
        </p:txBody>
      </p:sp>
      <p:sp>
        <p:nvSpPr>
          <p:cNvPr id="5" name="Rectang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68B96B9-5181-7C46-A55B-D64B9C0B2B84}"/>
              </a:ext>
            </a:extLst>
          </p:cNvPr>
          <p:cNvSpPr/>
          <p:nvPr/>
        </p:nvSpPr>
        <p:spPr>
          <a:xfrm>
            <a:off x="457200" y="3181350"/>
            <a:ext cx="3886200" cy="393954"/>
          </a:xfrm>
          <a:prstGeom prst="rect">
            <a:avLst/>
          </a:prstGeom>
        </p:spPr>
        <p:txBody>
          <a:bodyPr wrap="square">
            <a:spAutoFit/>
          </a:bodyPr>
          <a:lstStyle/>
          <a:p>
            <a:r>
              <a:rPr lang="zh-TW" sz="1985" b="1" i="0" strike="noStrike" cap="none" spc="0" baseline="0" dirty="0">
                <a:solidFill>
                  <a:srgbClr val="AAD0C7"/>
                </a:solidFill>
                <a:effectLst/>
                <a:latin typeface="DFHei Std W7" panose="020B0700000000000000" pitchFamily="34" charset="-120"/>
                <a:ea typeface="DFHei Std W7" panose="020B0700000000000000" pitchFamily="34" charset="-120"/>
                <a:cs typeface="PMingLiU"/>
              </a:rPr>
              <a:t>簡介</a:t>
            </a: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480C30F-2A76-F442-9351-F8E13446D2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1" y="4018355"/>
            <a:ext cx="2721894" cy="831689"/>
          </a:xfrm>
          <a:prstGeom prst="rect">
            <a:avLst/>
          </a:prstGeom>
        </p:spPr>
      </p:pic>
      <p:sp>
        <p:nvSpPr>
          <p:cNvPr id="2" name="TextBox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44D8B12-8698-4B4D-A177-EEC1D6B7E764}"/>
              </a:ext>
            </a:extLst>
          </p:cNvPr>
          <p:cNvSpPr txBox="1"/>
          <p:nvPr/>
        </p:nvSpPr>
        <p:spPr>
          <a:xfrm>
            <a:off x="304800" y="209550"/>
            <a:ext cx="7543800" cy="822960"/>
          </a:xfrm>
          <a:prstGeom prst="rect">
            <a:avLst/>
          </a:prstGeom>
          <a:noFill/>
        </p:spPr>
        <p:txBody>
          <a:bodyPr wrap="square" rtlCol="0">
            <a:spAutoFit/>
          </a:bodyPr>
          <a:lstStyle/>
          <a:p>
            <a:r>
              <a:rPr lang="zh-TW" sz="1200" b="1" i="0" strike="noStrike" cap="none" spc="0" baseline="0" dirty="0">
                <a:solidFill>
                  <a:srgbClr val="10FBFF"/>
                </a:solidFill>
                <a:effectLst/>
                <a:latin typeface="DFHei Std W7" panose="020B0700000000000000" pitchFamily="34" charset="-120"/>
                <a:ea typeface="DFHei Std W7" panose="020B0700000000000000" pitchFamily="34" charset="-120"/>
                <a:cs typeface="PMingLiU"/>
              </a:rPr>
              <a:t>免責聲明</a:t>
            </a:r>
            <a:r>
              <a:rPr lang="zh-TW" sz="1200" b="0" i="0" strike="noStrike" cap="none" spc="0" baseline="0" dirty="0">
                <a:solidFill>
                  <a:srgbClr val="10FBFF"/>
                </a:solidFill>
                <a:effectLst/>
                <a:latin typeface="DFHei Std W7" panose="020B0700000000000000" pitchFamily="34" charset="-120"/>
                <a:ea typeface="DFHei Std W7" panose="020B0700000000000000" pitchFamily="34" charset="-120"/>
                <a:cs typeface="PMingLiU"/>
              </a:rPr>
              <a:t>：</a:t>
            </a:r>
            <a:r>
              <a:rPr lang="zh-TW" sz="1200" b="0" i="0" strike="noStrike" cap="none" spc="0" baseline="0" dirty="0">
                <a:solidFill>
                  <a:srgbClr val="F3F3F3"/>
                </a:solidFill>
                <a:effectLst/>
                <a:latin typeface="DFHei Std W5" panose="020B0500000000000000" pitchFamily="34" charset="-120"/>
                <a:ea typeface="DFHei Std W5" panose="020B0500000000000000" pitchFamily="34" charset="-120"/>
                <a:cs typeface="PMingLiU"/>
              </a:rPr>
              <a:t>請注意，本文件是取自先進醫療技術協會 </a:t>
            </a:r>
            <a:r>
              <a:rPr lang="zh-TW" sz="1200" b="0" i="0" strike="noStrike" cap="none" spc="0" baseline="0" dirty="0">
                <a:solidFill>
                  <a:srgbClr val="F3F3F3"/>
                </a:solidFill>
                <a:effectLst/>
                <a:latin typeface="Lato" panose="020F0502020204030203" pitchFamily="34" charset="0"/>
                <a:ea typeface="PMingLiU"/>
                <a:cs typeface="PMingLiU"/>
              </a:rPr>
              <a:t>(Advanced Medical Technology Association®，AdvaMed®)</a:t>
            </a:r>
            <a:r>
              <a:rPr lang="zh-TW" sz="1200" b="0" i="0" strike="noStrike" cap="none" spc="0" baseline="0" dirty="0">
                <a:solidFill>
                  <a:srgbClr val="F3F3F3"/>
                </a:solidFill>
                <a:effectLst/>
                <a:latin typeface="PMingLiU"/>
                <a:ea typeface="PMingLiU"/>
                <a:cs typeface="PMingLiU"/>
              </a:rPr>
              <a:t> </a:t>
            </a:r>
            <a:r>
              <a:rPr lang="zh-TW" sz="1200" b="0" i="0" strike="noStrike" cap="none" spc="0" baseline="0" dirty="0">
                <a:solidFill>
                  <a:srgbClr val="F3F3F3"/>
                </a:solidFill>
                <a:effectLst/>
                <a:latin typeface="DFHei Std W5" panose="020B0500000000000000" pitchFamily="34" charset="-120"/>
                <a:ea typeface="DFHei Std W5" panose="020B0500000000000000" pitchFamily="34" charset="-120"/>
                <a:cs typeface="PMingLiU"/>
              </a:rPr>
              <a:t>的「全球經銷商合規工具包」，網址為： </a:t>
            </a:r>
            <a:r>
              <a:rPr lang="zh-TW" sz="1200" b="0" i="0" u="sng" strike="noStrike" cap="none" spc="0" baseline="0" dirty="0">
                <a:solidFill>
                  <a:srgbClr val="F3F3F3"/>
                </a:solidFill>
                <a:effectLst/>
                <a:uFill>
                  <a:solidFill>
                    <a:srgbClr val="F3F3F3"/>
                  </a:solidFill>
                </a:uFill>
                <a:latin typeface="Lato" panose="020F0502020204030203" pitchFamily="34" charset="0"/>
                <a:ea typeface="PMingLiU"/>
                <a:cs typeface="PMingLiU"/>
                <a:hlinkClick r:id="rId5" history="0"/>
              </a:rPr>
              <a:t>https://www.advamed.org/issues/ethics-compliance/global-distributor-compliance-toolkit</a:t>
            </a:r>
            <a:r>
              <a:rPr lang="zh-TW" sz="1200" b="0" i="0" strike="noStrike" cap="none" spc="0" baseline="0" dirty="0">
                <a:solidFill>
                  <a:srgbClr val="F3F3F3"/>
                </a:solidFill>
                <a:effectLst/>
                <a:latin typeface="Lato" panose="020F0502020204030203" pitchFamily="34" charset="0"/>
                <a:ea typeface="PMingLiU"/>
                <a:cs typeface="PMingLiU"/>
              </a:rPr>
              <a:t> </a:t>
            </a:r>
            <a:endParaRPr lang="en-US" sz="1200" dirty="0">
              <a:solidFill>
                <a:schemeClr val="bg1"/>
              </a:solidFill>
              <a:effectLst/>
              <a:latin typeface="Lato" panose="020F0502020204030203" pitchFamily="34" charset="0"/>
              <a:ea typeface="Calibri" panose="020F0502020204030204" pitchFamily="34" charset="0"/>
            </a:endParaRPr>
          </a:p>
          <a:p>
            <a:endParaRPr lang="en-US" sz="1200" dirty="0">
              <a:solidFill>
                <a:schemeClr val="bg1"/>
              </a:solidFill>
            </a:endParaRPr>
          </a:p>
        </p:txBody>
      </p:sp>
    </p:spTree>
    <p:custDataLst>
      <p:tags r:id="rId1"/>
    </p:custDataLst>
    <p:extLst>
      <p:ext uri="{BB962C8B-B14F-4D97-AF65-F5344CB8AC3E}">
        <p14:creationId xmlns:p14="http://schemas.microsoft.com/office/powerpoint/2010/main" val="26440616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911FD4E-B7E5-8A4F-973B-3A6426F87E84}"/>
              </a:ext>
            </a:extLst>
          </p:cNvPr>
          <p:cNvSpPr>
            <a:spLocks noGrp="1"/>
          </p:cNvSpPr>
          <p:nvPr>
            <p:ph type="title"/>
          </p:nvPr>
        </p:nvSpPr>
        <p:spPr/>
        <p:txBody>
          <a:bodyPr/>
          <a:lstStyle/>
          <a:p>
            <a:r>
              <a:rPr lang="zh-TW" sz="3400" b="1" i="0" strike="noStrike" cap="none" spc="0" baseline="0" dirty="0">
                <a:solidFill>
                  <a:srgbClr val="F3F3F3"/>
                </a:solidFill>
                <a:effectLst/>
                <a:latin typeface="DFHei Std W7" panose="020B0700000000000000" pitchFamily="34" charset="-120"/>
                <a:ea typeface="DFHei Std W7" panose="020B0700000000000000" pitchFamily="34" charset="-120"/>
                <a:cs typeface="PMingLiU"/>
              </a:rPr>
              <a:t>誠信經營</a:t>
            </a:r>
          </a:p>
        </p:txBody>
      </p:sp>
      <p:sp>
        <p:nvSpPr>
          <p:cNvPr id="6" name="TextBox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991A0FB-3B98-D948-9F3E-653BD5240EF9}"/>
              </a:ext>
            </a:extLst>
          </p:cNvPr>
          <p:cNvSpPr txBox="1"/>
          <p:nvPr/>
        </p:nvSpPr>
        <p:spPr>
          <a:xfrm>
            <a:off x="433752" y="1733550"/>
            <a:ext cx="7033848" cy="2010807"/>
          </a:xfrm>
          <a:prstGeom prst="rect">
            <a:avLst/>
          </a:prstGeom>
          <a:noFill/>
        </p:spPr>
        <p:txBody>
          <a:bodyPr wrap="square" rtlCol="0">
            <a:spAutoFit/>
          </a:bodyPr>
          <a:lstStyle/>
          <a:p>
            <a:pPr>
              <a:lnSpc>
                <a:spcPct val="120000"/>
              </a:lnSpc>
              <a:spcAft>
                <a:spcPts val="1000"/>
              </a:spcAft>
            </a:pPr>
            <a:r>
              <a:rPr lang="zh-TW" sz="1500" b="0" i="0" strike="noStrike" cap="none" spc="0" baseline="0" dirty="0">
                <a:solidFill>
                  <a:srgbClr val="F3F3F3"/>
                </a:solidFill>
                <a:effectLst/>
                <a:latin typeface="DFHei Std W5" panose="020B0500000000000000" pitchFamily="34" charset="-120"/>
                <a:ea typeface="DFHei Std W5" panose="020B0500000000000000" pitchFamily="34" charset="-120"/>
                <a:cs typeface="PMingLiU"/>
              </a:rPr>
              <a:t>本行業受到高度監管，因此瞭解並遵守經營所在的各國法律就至關重要</a:t>
            </a:r>
            <a:r>
              <a:rPr 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t>。</a:t>
            </a:r>
            <a:r>
              <a:rPr lang="en-US" alt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t/>
            </a:r>
            <a:br>
              <a:rPr lang="en-US" alt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br>
            <a:r>
              <a:rPr 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t>合</a:t>
            </a:r>
            <a:r>
              <a:rPr lang="zh-TW" sz="1500" b="0" i="0" strike="noStrike" cap="none" spc="0" baseline="0" dirty="0">
                <a:solidFill>
                  <a:srgbClr val="F3F3F3"/>
                </a:solidFill>
                <a:effectLst/>
                <a:latin typeface="DFHei Std W5" panose="020B0500000000000000" pitchFamily="34" charset="-120"/>
                <a:ea typeface="DFHei Std W5" panose="020B0500000000000000" pitchFamily="34" charset="-120"/>
                <a:cs typeface="PMingLiU"/>
              </a:rPr>
              <a:t>規的意義不只是遵循法律文字、法規、政策與規則，還要遵守其精神。</a:t>
            </a:r>
          </a:p>
          <a:p>
            <a:pPr>
              <a:lnSpc>
                <a:spcPct val="120000"/>
              </a:lnSpc>
              <a:spcAft>
                <a:spcPts val="1000"/>
              </a:spcAft>
            </a:pPr>
            <a:r>
              <a:rPr lang="zh-TW" sz="1500" b="0" i="0" strike="noStrike" cap="none" spc="0" baseline="0" dirty="0">
                <a:solidFill>
                  <a:srgbClr val="F3F3F3"/>
                </a:solidFill>
                <a:effectLst/>
                <a:latin typeface="DFHei Std W5" panose="020B0500000000000000" pitchFamily="34" charset="-120"/>
                <a:ea typeface="DFHei Std W5" panose="020B0500000000000000" pitchFamily="34" charset="-120"/>
                <a:cs typeface="PMingLiU"/>
              </a:rPr>
              <a:t>制定有效的合規計畫，對於在履行業務職責時保持最高道德標準至關重要</a:t>
            </a:r>
            <a:r>
              <a:rPr 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t>，</a:t>
            </a:r>
            <a:r>
              <a:rPr lang="en-US" alt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t/>
            </a:r>
            <a:br>
              <a:rPr lang="en-US" alt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br>
            <a:r>
              <a:rPr lang="zh-TW" altLang="en-US" sz="1500">
                <a:solidFill>
                  <a:srgbClr val="F3F3F3"/>
                </a:solidFill>
                <a:latin typeface="DFHei Std W5" panose="020B0500000000000000" pitchFamily="34" charset="-120"/>
                <a:ea typeface="DFHei Std W5" panose="020B0500000000000000" pitchFamily="34" charset="-120"/>
                <a:cs typeface="PMingLiU"/>
              </a:rPr>
              <a:t>並同時</a:t>
            </a:r>
            <a:r>
              <a:rPr lang="zh-TW" sz="1500" b="0" i="0" strike="noStrike" cap="none" spc="0" baseline="0" smtClean="0">
                <a:solidFill>
                  <a:srgbClr val="F3F3F3"/>
                </a:solidFill>
                <a:effectLst/>
                <a:latin typeface="DFHei Std W5" panose="020B0500000000000000" pitchFamily="34" charset="-120"/>
                <a:ea typeface="DFHei Std W5" panose="020B0500000000000000" pitchFamily="34" charset="-120"/>
                <a:cs typeface="PMingLiU"/>
              </a:rPr>
              <a:t>遵守</a:t>
            </a:r>
            <a:r>
              <a:rPr lang="zh-TW" sz="1500" b="0" i="0" strike="noStrike" cap="none" spc="0" baseline="0" dirty="0">
                <a:solidFill>
                  <a:srgbClr val="F3F3F3"/>
                </a:solidFill>
                <a:effectLst/>
                <a:latin typeface="DFHei Std W5" panose="020B0500000000000000" pitchFamily="34" charset="-120"/>
                <a:ea typeface="DFHei Std W5" panose="020B0500000000000000" pitchFamily="34" charset="-120"/>
                <a:cs typeface="PMingLiU"/>
              </a:rPr>
              <a:t>所有適用的法律、規則和條例。</a:t>
            </a:r>
          </a:p>
          <a:p>
            <a:pPr>
              <a:lnSpc>
                <a:spcPct val="120000"/>
              </a:lnSpc>
              <a:spcAft>
                <a:spcPts val="1000"/>
              </a:spcAft>
            </a:pPr>
            <a:r>
              <a:rPr lang="zh-TW" sz="1500" b="0" i="0" strike="noStrike" cap="none" spc="0" baseline="0" dirty="0">
                <a:solidFill>
                  <a:srgbClr val="F3F3F3"/>
                </a:solidFill>
                <a:effectLst/>
                <a:latin typeface="DFHei Std W5" panose="020B0500000000000000" pitchFamily="34" charset="-120"/>
                <a:ea typeface="DFHei Std W5" panose="020B0500000000000000" pitchFamily="34" charset="-120"/>
                <a:cs typeface="PMingLiU"/>
              </a:rPr>
              <a:t>本培訓旨在幫助您制定有效的合規計畫，以處理反賄賂和反貪腐問題</a:t>
            </a:r>
            <a:r>
              <a:rPr 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t>。</a:t>
            </a:r>
            <a:r>
              <a:rPr lang="en-US" alt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t/>
            </a:r>
            <a:br>
              <a:rPr lang="en-US" alt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br>
            <a:r>
              <a:rPr lang="zh-TW" sz="1500" b="0" i="0" strike="noStrike" cap="none" spc="0" baseline="0" dirty="0" smtClean="0">
                <a:solidFill>
                  <a:srgbClr val="F3F3F3"/>
                </a:solidFill>
                <a:effectLst/>
                <a:latin typeface="DFHei Std W5" panose="020B0500000000000000" pitchFamily="34" charset="-120"/>
                <a:ea typeface="DFHei Std W5" panose="020B0500000000000000" pitchFamily="34" charset="-120"/>
                <a:cs typeface="PMingLiU"/>
              </a:rPr>
              <a:t>反貪腐</a:t>
            </a:r>
            <a:r>
              <a:rPr lang="zh-TW" sz="1500" b="0" i="0" strike="noStrike" cap="none" spc="0" baseline="0" dirty="0">
                <a:solidFill>
                  <a:srgbClr val="F3F3F3"/>
                </a:solidFill>
                <a:effectLst/>
                <a:latin typeface="DFHei Std W5" panose="020B0500000000000000" pitchFamily="34" charset="-120"/>
                <a:ea typeface="DFHei Std W5" panose="020B0500000000000000" pitchFamily="34" charset="-120"/>
                <a:cs typeface="PMingLiU"/>
              </a:rPr>
              <a:t>法律不區分公司的行為或代表公司行事的第三方行為。</a:t>
            </a:r>
          </a:p>
        </p:txBody>
      </p:sp>
    </p:spTree>
    <p:custDataLst>
      <p:tags r:id="rId1"/>
    </p:custDataLst>
    <p:extLst>
      <p:ext uri="{BB962C8B-B14F-4D97-AF65-F5344CB8AC3E}">
        <p14:creationId xmlns:p14="http://schemas.microsoft.com/office/powerpoint/2010/main" val="21318155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911FD4E-B7E5-8A4F-973B-3A6426F87E84}"/>
              </a:ext>
            </a:extLst>
          </p:cNvPr>
          <p:cNvSpPr>
            <a:spLocks noGrp="1"/>
          </p:cNvSpPr>
          <p:nvPr>
            <p:ph type="title"/>
          </p:nvPr>
        </p:nvSpPr>
        <p:spPr/>
        <p:txBody>
          <a:bodyPr/>
          <a:lstStyle/>
          <a:p>
            <a:r>
              <a:rPr lang="zh-TW" sz="34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全球合規的關鍵領域</a:t>
            </a:r>
            <a:r>
              <a:rPr sz="3400">
                <a:latin typeface="DFHei Std W7" panose="020B0700000000000000" pitchFamily="34" charset="-120"/>
                <a:ea typeface="DFHei Std W7" panose="020B0700000000000000" pitchFamily="34" charset="-120"/>
              </a:rPr>
              <a:t/>
            </a:r>
            <a:br>
              <a:rPr sz="3400">
                <a:latin typeface="DFHei Std W7" panose="020B0700000000000000" pitchFamily="34" charset="-120"/>
                <a:ea typeface="DFHei Std W7" panose="020B0700000000000000" pitchFamily="34" charset="-120"/>
              </a:rPr>
            </a:br>
            <a:endParaRPr lang="en-US" sz="3400">
              <a:latin typeface="DFHei Std W7" panose="020B0700000000000000" pitchFamily="34" charset="-120"/>
              <a:ea typeface="DFHei Std W7" panose="020B0700000000000000" pitchFamily="34" charset="-120"/>
            </a:endParaRPr>
          </a:p>
        </p:txBody>
      </p:sp>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A0C2C1F-3A79-714D-8C9F-D0A3FCC7E8BB}"/>
              </a:ext>
            </a:extLst>
          </p:cNvPr>
          <p:cNvSpPr/>
          <p:nvPr/>
        </p:nvSpPr>
        <p:spPr>
          <a:xfrm>
            <a:off x="294229" y="3552913"/>
            <a:ext cx="1153570" cy="259080"/>
          </a:xfrm>
          <a:prstGeom prst="rect">
            <a:avLst/>
          </a:prstGeom>
        </p:spPr>
        <p:txBody>
          <a:bodyPr wrap="square">
            <a:spAutoFit/>
          </a:bodyPr>
          <a:lstStyle/>
          <a:p>
            <a:pPr algn="ctr"/>
            <a:r>
              <a:rPr lang="zh-TW" sz="1100" b="1" i="0" strike="noStrike" cap="none" spc="0" baseline="0" dirty="0">
                <a:solidFill>
                  <a:srgbClr val="1F366A"/>
                </a:solidFill>
                <a:effectLst/>
                <a:latin typeface="DFHei Std W7" panose="020B0700000000000000" pitchFamily="34" charset="-120"/>
                <a:ea typeface="DFHei Std W7" panose="020B0700000000000000" pitchFamily="34" charset="-120"/>
                <a:cs typeface="PMingLiU"/>
              </a:rPr>
              <a:t>辨識政府官員</a:t>
            </a:r>
          </a:p>
        </p:txBody>
      </p:sp>
      <p:sp>
        <p:nvSpPr>
          <p:cNvPr id="6" name="Rectangl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A10100A-3114-2643-96CE-B3571BFA2E4E}"/>
              </a:ext>
            </a:extLst>
          </p:cNvPr>
          <p:cNvSpPr/>
          <p:nvPr/>
        </p:nvSpPr>
        <p:spPr>
          <a:xfrm>
            <a:off x="1609003" y="3572922"/>
            <a:ext cx="1411631" cy="259080"/>
          </a:xfrm>
          <a:prstGeom prst="rect">
            <a:avLst/>
          </a:prstGeom>
        </p:spPr>
        <p:txBody>
          <a:bodyPr wrap="square">
            <a:spAutoFit/>
          </a:bodyPr>
          <a:lstStyle/>
          <a:p>
            <a:pPr algn="ctr"/>
            <a:r>
              <a:rPr lang="zh-TW" sz="11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辨識利益衝突</a:t>
            </a:r>
          </a:p>
        </p:txBody>
      </p:sp>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E2A9C94-059A-7446-8F90-CE0CC7739A54}"/>
              </a:ext>
            </a:extLst>
          </p:cNvPr>
          <p:cNvSpPr/>
          <p:nvPr/>
        </p:nvSpPr>
        <p:spPr>
          <a:xfrm>
            <a:off x="3079398" y="3562350"/>
            <a:ext cx="1427134" cy="259080"/>
          </a:xfrm>
          <a:prstGeom prst="rect">
            <a:avLst/>
          </a:prstGeom>
        </p:spPr>
        <p:txBody>
          <a:bodyPr wrap="square">
            <a:spAutoFit/>
          </a:bodyPr>
          <a:lstStyle/>
          <a:p>
            <a:pPr algn="ctr"/>
            <a:r>
              <a:rPr lang="zh-TW" sz="11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預防賄賂與貪腐</a:t>
            </a:r>
          </a:p>
        </p:txBody>
      </p:sp>
      <p:sp>
        <p:nvSpPr>
          <p:cNvPr id="11" name="Rectangl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65EDBF8-F851-344C-8447-7521FAF0D49D}"/>
              </a:ext>
            </a:extLst>
          </p:cNvPr>
          <p:cNvSpPr/>
          <p:nvPr/>
        </p:nvSpPr>
        <p:spPr>
          <a:xfrm>
            <a:off x="4565297" y="3562350"/>
            <a:ext cx="1427127" cy="464743"/>
          </a:xfrm>
          <a:prstGeom prst="rect">
            <a:avLst/>
          </a:prstGeom>
        </p:spPr>
        <p:txBody>
          <a:bodyPr wrap="square">
            <a:spAutoFit/>
          </a:bodyPr>
          <a:lstStyle/>
          <a:p>
            <a:pPr algn="ctr">
              <a:lnSpc>
                <a:spcPct val="110000"/>
              </a:lnSpc>
            </a:pPr>
            <a:r>
              <a:rPr lang="zh-TW" sz="1100" b="1" i="0" strike="noStrike" cap="none" spc="0" baseline="0" dirty="0">
                <a:solidFill>
                  <a:srgbClr val="1F366A"/>
                </a:solidFill>
                <a:effectLst/>
                <a:latin typeface="DFHei Std W7" panose="020B0700000000000000" pitchFamily="34" charset="-120"/>
                <a:ea typeface="DFHei Std W7" panose="020B0700000000000000" pitchFamily="34" charset="-120"/>
                <a:cs typeface="PMingLiU"/>
              </a:rPr>
              <a:t>保持</a:t>
            </a:r>
            <a:r>
              <a:rPr 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t>良好的帳</a:t>
            </a:r>
            <a:r>
              <a:rPr lang="en-US" alt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t/>
            </a:r>
            <a:br>
              <a:rPr lang="en-US" alt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br>
            <a:r>
              <a:rPr 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t>冊</a:t>
            </a:r>
            <a:r>
              <a:rPr lang="zh-TW" sz="1100" b="1" i="0" strike="noStrike" cap="none" spc="0" baseline="0" dirty="0">
                <a:solidFill>
                  <a:srgbClr val="1F366A"/>
                </a:solidFill>
                <a:effectLst/>
                <a:latin typeface="DFHei Std W7" panose="020B0700000000000000" pitchFamily="34" charset="-120"/>
                <a:ea typeface="DFHei Std W7" panose="020B0700000000000000" pitchFamily="34" charset="-120"/>
                <a:cs typeface="PMingLiU"/>
              </a:rPr>
              <a:t>和紀錄</a:t>
            </a:r>
          </a:p>
        </p:txBody>
      </p:sp>
      <p:sp>
        <p:nvSpPr>
          <p:cNvPr id="12" name="Rectangl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9E1A6C3-93F5-F14E-9FE5-61BC0F07AE62}"/>
              </a:ext>
            </a:extLst>
          </p:cNvPr>
          <p:cNvSpPr/>
          <p:nvPr/>
        </p:nvSpPr>
        <p:spPr>
          <a:xfrm>
            <a:off x="6051211" y="3562350"/>
            <a:ext cx="1427126" cy="650947"/>
          </a:xfrm>
          <a:prstGeom prst="rect">
            <a:avLst/>
          </a:prstGeom>
        </p:spPr>
        <p:txBody>
          <a:bodyPr wrap="square">
            <a:spAutoFit/>
          </a:bodyPr>
          <a:lstStyle/>
          <a:p>
            <a:pPr algn="ctr">
              <a:lnSpc>
                <a:spcPct val="110000"/>
              </a:lnSpc>
            </a:pPr>
            <a:r>
              <a:rPr 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t>與醫療保健專</a:t>
            </a:r>
            <a:r>
              <a:rPr lang="en-US" alt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t/>
            </a:r>
            <a:br>
              <a:rPr lang="en-US" alt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br>
            <a:r>
              <a:rPr 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t>業</a:t>
            </a:r>
            <a:r>
              <a:rPr lang="zh-TW" sz="1100" b="1" i="0" strike="noStrike" cap="none" spc="0" baseline="0" dirty="0">
                <a:solidFill>
                  <a:srgbClr val="1F366A"/>
                </a:solidFill>
                <a:effectLst/>
                <a:latin typeface="DFHei Std W7" panose="020B0700000000000000" pitchFamily="34" charset="-120"/>
                <a:ea typeface="DFHei Std W7" panose="020B0700000000000000" pitchFamily="34" charset="-120"/>
                <a:cs typeface="PMingLiU"/>
              </a:rPr>
              <a:t>人員和</a:t>
            </a:r>
            <a:r>
              <a:rPr 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t>政府</a:t>
            </a:r>
            <a:r>
              <a:rPr lang="en-US" alt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t/>
            </a:r>
            <a:br>
              <a:rPr lang="en-US" alt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br>
            <a:r>
              <a:rPr lang="zh-TW" sz="1100" b="1" i="0" strike="noStrike" cap="none" spc="0" baseline="0" dirty="0" smtClean="0">
                <a:solidFill>
                  <a:srgbClr val="1F366A"/>
                </a:solidFill>
                <a:effectLst/>
                <a:latin typeface="DFHei Std W7" panose="020B0700000000000000" pitchFamily="34" charset="-120"/>
                <a:ea typeface="DFHei Std W7" panose="020B0700000000000000" pitchFamily="34" charset="-120"/>
                <a:cs typeface="PMingLiU"/>
              </a:rPr>
              <a:t>官員的互動</a:t>
            </a:r>
            <a:endParaRPr lang="zh-TW" sz="1100" b="1" i="0" strike="noStrike" cap="none" spc="0" baseline="0" dirty="0">
              <a:solidFill>
                <a:srgbClr val="1F366A"/>
              </a:solidFill>
              <a:effectLst/>
              <a:latin typeface="DFHei Std W7" panose="020B0700000000000000" pitchFamily="34" charset="-120"/>
              <a:ea typeface="DFHei Std W7" panose="020B0700000000000000" pitchFamily="34" charset="-120"/>
              <a:cs typeface="PMingLiU"/>
            </a:endParaRPr>
          </a:p>
        </p:txBody>
      </p:sp>
      <p:sp>
        <p:nvSpPr>
          <p:cNvPr id="13" name="Rectangl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45E44C2-3543-A845-926B-274D5C7177B8}"/>
              </a:ext>
            </a:extLst>
          </p:cNvPr>
          <p:cNvSpPr/>
          <p:nvPr/>
        </p:nvSpPr>
        <p:spPr>
          <a:xfrm>
            <a:off x="7601803" y="3562350"/>
            <a:ext cx="1309463" cy="259080"/>
          </a:xfrm>
          <a:prstGeom prst="rect">
            <a:avLst/>
          </a:prstGeom>
        </p:spPr>
        <p:txBody>
          <a:bodyPr wrap="square">
            <a:spAutoFit/>
          </a:bodyPr>
          <a:lstStyle/>
          <a:p>
            <a:pPr algn="ctr"/>
            <a:r>
              <a:rPr lang="zh-TW" sz="11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通報疑慮</a:t>
            </a:r>
          </a:p>
        </p:txBody>
      </p:sp>
      <p:grpSp>
        <p:nvGrpSpPr>
          <p:cNvPr id="19" name="Group 1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1157F3B-F675-9C43-B3A3-5117354D2B63}"/>
              </a:ext>
            </a:extLst>
          </p:cNvPr>
          <p:cNvGrpSpPr/>
          <p:nvPr/>
        </p:nvGrpSpPr>
        <p:grpSpPr>
          <a:xfrm>
            <a:off x="1564117" y="1924653"/>
            <a:ext cx="5943600" cy="2528504"/>
            <a:chOff x="1676400" y="1885950"/>
            <a:chExt cx="5943600" cy="2819400"/>
          </a:xfrm>
        </p:grpSpPr>
        <p:cxnSp>
          <p:nvCxnSpPr>
            <p:cNvPr id="14" name="Straight Connector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0EC3952-C1AC-7444-97FA-4FB3B8C7DE17}"/>
                </a:ext>
              </a:extLst>
            </p:cNvPr>
            <p:cNvCxnSpPr/>
            <p:nvPr/>
          </p:nvCxnSpPr>
          <p:spPr>
            <a:xfrm flipH="1">
              <a:off x="16764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87A718A-AA8F-2B42-AFF3-867F69951F75}"/>
                </a:ext>
              </a:extLst>
            </p:cNvPr>
            <p:cNvCxnSpPr/>
            <p:nvPr/>
          </p:nvCxnSpPr>
          <p:spPr>
            <a:xfrm flipH="1">
              <a:off x="31623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FB7E8ED-BCE3-E54D-B2D3-6D4556929995}"/>
                </a:ext>
              </a:extLst>
            </p:cNvPr>
            <p:cNvCxnSpPr/>
            <p:nvPr/>
          </p:nvCxnSpPr>
          <p:spPr>
            <a:xfrm flipH="1">
              <a:off x="46482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40D8BB4-0F03-5A49-8F20-C0F27B648EAC}"/>
                </a:ext>
              </a:extLst>
            </p:cNvPr>
            <p:cNvCxnSpPr/>
            <p:nvPr/>
          </p:nvCxnSpPr>
          <p:spPr>
            <a:xfrm flipH="1">
              <a:off x="61341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6E4D730-403D-4E43-8993-3545308A3996}"/>
                </a:ext>
              </a:extLst>
            </p:cNvPr>
            <p:cNvCxnSpPr/>
            <p:nvPr/>
          </p:nvCxnSpPr>
          <p:spPr>
            <a:xfrm flipH="1">
              <a:off x="76200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2" descr="Icon&#10;&#10;Description automatically generated">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A6DD6E8-BAEE-8547-85C5-7254CA1AB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190750"/>
            <a:ext cx="1284828" cy="1284828"/>
          </a:xfrm>
          <a:prstGeom prst="rect">
            <a:avLst/>
          </a:prstGeom>
        </p:spPr>
      </p:pic>
      <p:pic>
        <p:nvPicPr>
          <p:cNvPr id="24" name="Picture 2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5828097-5A1E-F340-9BD0-22F9D2582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1672404" y="2190750"/>
            <a:ext cx="1284828" cy="1284828"/>
          </a:xfrm>
          <a:prstGeom prst="rect">
            <a:avLst/>
          </a:prstGeom>
        </p:spPr>
      </p:pic>
      <p:pic>
        <p:nvPicPr>
          <p:cNvPr id="25" name="Picture 2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815C55-6692-FA4A-AC7C-D4ED2A71B1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0551" y="2258171"/>
            <a:ext cx="1284828" cy="1284828"/>
          </a:xfrm>
          <a:prstGeom prst="rect">
            <a:avLst/>
          </a:prstGeom>
        </p:spPr>
      </p:pic>
      <p:pic>
        <p:nvPicPr>
          <p:cNvPr id="26" name="Picture 2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7CEA37D-9D97-D34A-8E56-4E0A1C17C6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0588" y="2190750"/>
            <a:ext cx="1284828" cy="1284828"/>
          </a:xfrm>
          <a:prstGeom prst="rect">
            <a:avLst/>
          </a:prstGeom>
        </p:spPr>
      </p:pic>
      <p:pic>
        <p:nvPicPr>
          <p:cNvPr id="27" name="Picture 2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B459509-B0C0-EC44-88F8-B5D176E671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6487" y="2190750"/>
            <a:ext cx="1284828" cy="1284828"/>
          </a:xfrm>
          <a:prstGeom prst="rect">
            <a:avLst/>
          </a:prstGeom>
        </p:spPr>
      </p:pic>
      <p:pic>
        <p:nvPicPr>
          <p:cNvPr id="28" name="Picture 2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4C9DAC-3184-9D4B-8231-925932109C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14120" y="2190750"/>
            <a:ext cx="1284828" cy="1284828"/>
          </a:xfrm>
          <a:prstGeom prst="rect">
            <a:avLst/>
          </a:prstGeom>
        </p:spPr>
      </p:pic>
    </p:spTree>
    <p:custDataLst>
      <p:tags r:id="rId1"/>
    </p:custDataLst>
    <p:extLst>
      <p:ext uri="{BB962C8B-B14F-4D97-AF65-F5344CB8AC3E}">
        <p14:creationId xmlns:p14="http://schemas.microsoft.com/office/powerpoint/2010/main" val="22054931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dirty="0">
                <a:solidFill>
                  <a:srgbClr val="1F366A"/>
                </a:solidFill>
                <a:effectLst/>
                <a:latin typeface="DFHei Std W7" panose="020B0700000000000000" pitchFamily="34" charset="-120"/>
                <a:ea typeface="DFHei Std W7" panose="020B0700000000000000" pitchFamily="34" charset="-120"/>
                <a:cs typeface="PMingLiU"/>
              </a:rPr>
              <a:t>辨識政府官員</a:t>
            </a:r>
            <a:endParaRPr lang="en-US" sz="2600" dirty="0">
              <a:latin typeface="DFHei Std W7" panose="020B0700000000000000" pitchFamily="34" charset="-120"/>
              <a:ea typeface="DFHei Std W7" panose="020B0700000000000000" pitchFamily="34" charset="-120"/>
            </a:endParaRP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71707" y="1581150"/>
            <a:ext cx="5029200" cy="1591846"/>
          </a:xfrm>
          <a:prstGeom prst="rect">
            <a:avLst/>
          </a:prstGeom>
          <a:noFill/>
        </p:spPr>
        <p:txBody>
          <a:bodyPr wrap="square" rtlCol="0">
            <a:spAutoFit/>
          </a:bodyPr>
          <a:lstStyle/>
          <a:p>
            <a:pPr>
              <a:lnSpc>
                <a:spcPct val="120000"/>
              </a:lnSpc>
              <a:spcAft>
                <a:spcPts val="500"/>
              </a:spcAft>
            </a:pP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政府官員是：政府機構或其他政府單位或公共國際組織的任何官員或員工，以及在政府經營公司或受政府實質控制的公司之官員或員工。</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dirty="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dirty="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5000" t="-1667" r="20000" b="18751"/>
          <a:stretch>
            <a:fillRect/>
          </a:stretch>
        </p:blipFill>
        <p:spPr>
          <a:xfrm>
            <a:off x="5257800" y="1352550"/>
            <a:ext cx="3886200" cy="3790950"/>
          </a:xfrm>
          <a:prstGeom prst="rect">
            <a:avLst/>
          </a:prstGeom>
        </p:spPr>
      </p:pic>
    </p:spTree>
    <p:custDataLst>
      <p:tags r:id="rId1"/>
    </p:custDataLst>
    <p:extLst>
      <p:ext uri="{BB962C8B-B14F-4D97-AF65-F5344CB8AC3E}">
        <p14:creationId xmlns:p14="http://schemas.microsoft.com/office/powerpoint/2010/main" val="89194658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EB4D920-BBAC-C844-80FA-ACC6E93BE70D}"/>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a:fillRect/>
          </a:stretch>
        </p:blipFill>
        <p:spPr>
          <a:xfrm rot="2700000">
            <a:off x="4512294" y="1038761"/>
            <a:ext cx="5486400" cy="5351983"/>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dirty="0">
                <a:solidFill>
                  <a:srgbClr val="1F366A"/>
                </a:solidFill>
                <a:effectLst/>
                <a:latin typeface="DFHei Std W7" panose="020B0700000000000000" pitchFamily="34" charset="-120"/>
                <a:ea typeface="DFHei Std W7" panose="020B0700000000000000" pitchFamily="34" charset="-120"/>
                <a:cs typeface="PMingLiU"/>
              </a:rPr>
              <a:t>辨識利益衝突</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71707" y="1581150"/>
            <a:ext cx="8238894" cy="2795830"/>
          </a:xfrm>
          <a:prstGeom prst="rect">
            <a:avLst/>
          </a:prstGeom>
          <a:noFill/>
        </p:spPr>
        <p:txBody>
          <a:bodyPr wrap="square" rtlCol="0">
            <a:spAutoFit/>
          </a:bodyPr>
          <a:lstStyle/>
          <a:p>
            <a:pPr marL="285750" indent="-285750">
              <a:lnSpc>
                <a:spcPct val="120000"/>
              </a:lnSpc>
              <a:spcAft>
                <a:spcPts val="10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何謂利益衝突？ 個人的私人利益和官方或業務責任的利益之間的衝突。此種衝突意味著個人的業務決定可能因受到對私人利益的盼望而妥協。</a:t>
            </a:r>
          </a:p>
          <a:p>
            <a:pPr marL="285750" indent="-285750">
              <a:lnSpc>
                <a:spcPct val="12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以下是我們可以</a:t>
            </a:r>
            <a:r>
              <a:rPr lang="zh-TW" sz="1500" b="1" i="0" strike="noStrike" cap="none" spc="0" baseline="0" dirty="0">
                <a:solidFill>
                  <a:srgbClr val="181818"/>
                </a:solidFill>
                <a:effectLst/>
                <a:latin typeface="DFHei Std W7" panose="020B0700000000000000" pitchFamily="34" charset="-120"/>
                <a:ea typeface="DFHei Std W7" panose="020B0700000000000000" pitchFamily="34" charset="-120"/>
                <a:cs typeface="PMingLiU"/>
              </a:rPr>
              <a:t>迴避</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的利益衝突舉例：</a:t>
            </a:r>
          </a:p>
          <a:p>
            <a:pPr marL="742904" lvl="1" indent="-285750">
              <a:lnSpc>
                <a:spcPct val="12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為貴公司或業務夥伴或代表貴公司或業務夥伴提供餐點或禮物，</a:t>
            </a:r>
            <a:r>
              <a:rPr lang="zh-TW" sz="1500" b="0" i="0" strike="noStrike" cap="none" spc="0" baseline="0">
                <a:solidFill>
                  <a:srgbClr val="181818"/>
                </a:solidFill>
                <a:effectLst/>
                <a:latin typeface="DFHei Std W5" panose="020B0500000000000000" pitchFamily="34" charset="-120"/>
                <a:ea typeface="DFHei Std W5" panose="020B0500000000000000" pitchFamily="34" charset="-120"/>
                <a:cs typeface="PMingLiU"/>
              </a:rPr>
              <a:t>以影響決</a:t>
            </a:r>
            <a:r>
              <a:rPr lang="zh-TW" sz="1500" b="0" i="0" strike="noStrike" cap="none" spc="0" baseline="0" smtClean="0">
                <a:solidFill>
                  <a:srgbClr val="181818"/>
                </a:solidFill>
                <a:effectLst/>
                <a:latin typeface="DFHei Std W5" panose="020B0500000000000000" pitchFamily="34" charset="-120"/>
                <a:ea typeface="DFHei Std W5" panose="020B0500000000000000" pitchFamily="34" charset="-120"/>
                <a:cs typeface="PMingLiU"/>
              </a:rPr>
              <a:t>策</a:t>
            </a:r>
            <a:endPar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endParaRPr>
          </a:p>
          <a:p>
            <a:pPr marL="742904" lvl="1" indent="-285750">
              <a:lnSpc>
                <a:spcPct val="12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濫用您的職位、公司資源或公司資訊以謀取私利</a:t>
            </a:r>
          </a:p>
          <a:p>
            <a:pPr marL="742904" lvl="1" indent="-285750">
              <a:lnSpc>
                <a:spcPct val="120000"/>
              </a:lnSpc>
              <a:spcAft>
                <a:spcPts val="10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與參與決策過程的員工親屬擁有的供應商簽訂合約</a:t>
            </a:r>
          </a:p>
          <a:p>
            <a:pPr marL="285750" indent="-285750">
              <a:lnSpc>
                <a:spcPct val="12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任何職位的候選人必須向管理/合規/人力資源或法律部門揭露任何實際或潛在的利益衝突。</a:t>
            </a:r>
          </a:p>
          <a:p>
            <a:pPr>
              <a:lnSpc>
                <a:spcPct val="120000"/>
              </a:lnSpc>
              <a:spcAft>
                <a:spcPts val="500"/>
              </a:spcAft>
            </a:pPr>
            <a:endParaRPr lang="en-US" sz="15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預防賄賂與貪腐</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5486399" cy="1643527"/>
          </a:xfrm>
          <a:prstGeom prst="rect">
            <a:avLst/>
          </a:prstGeom>
          <a:noFill/>
        </p:spPr>
        <p:txBody>
          <a:bodyPr wrap="square" numCol="1" rtlCol="0">
            <a:spAutoFit/>
          </a:bodyPr>
          <a:lstStyle/>
          <a:p>
            <a:pPr>
              <a:lnSpc>
                <a:spcPct val="120000"/>
              </a:lnSpc>
              <a:spcAft>
                <a:spcPts val="1000"/>
              </a:spcAft>
            </a:pP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賄賂和貪腐是全球問題，受到世界各國政府的重視。根據地方和國際法律法規，</a:t>
            </a: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例如</a:t>
            </a:r>
            <a: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英國</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《賄賂法》和美國《反海外貪腐法》，賄賂政府官員是一種犯罪行為。</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dirty="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dirty="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3304922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預防賄賂與貪腐</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3505199" cy="2031325"/>
          </a:xfrm>
          <a:prstGeom prst="rect">
            <a:avLst/>
          </a:prstGeom>
          <a:noFill/>
        </p:spPr>
        <p:txBody>
          <a:bodyPr wrap="square" numCol="1" rtlCol="0">
            <a:spAutoFit/>
          </a:bodyPr>
          <a:lstStyle/>
          <a:p>
            <a:pPr>
              <a:lnSpc>
                <a:spcPct val="120000"/>
              </a:lnSpc>
              <a:spcAft>
                <a:spcPts val="500"/>
              </a:spcAft>
            </a:pP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貪腐不限於賄賂行為。全球和地方反貪腐法所禁止的活動包括但不限於：貪污</a:t>
            </a: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a:t>
            </a:r>
            <a: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勒索以及為私人或政治利</a:t>
            </a:r>
            <a: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益而聘用或提拔某些人</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a:t>
            </a:r>
            <a:endParaRPr lang="en-US" sz="2100" dirty="0">
              <a:solidFill>
                <a:schemeClr val="bg1">
                  <a:lumMod val="10000"/>
                </a:schemeClr>
              </a:solidFill>
              <a:latin typeface="DFHei Std W5" panose="020B0500000000000000" pitchFamily="34" charset="-120"/>
              <a:ea typeface="DFHei Std W5" panose="020B0500000000000000" pitchFamily="34" charset="-120"/>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dirty="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dirty="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715B797-D92A-6F48-990F-A41FB50FD8FD}"/>
              </a:ext>
            </a:extLst>
          </p:cNvPr>
          <p:cNvSpPr txBox="1"/>
          <p:nvPr/>
        </p:nvSpPr>
        <p:spPr>
          <a:xfrm>
            <a:off x="4159255" y="1581150"/>
            <a:ext cx="4375145" cy="2611484"/>
          </a:xfrm>
          <a:prstGeom prst="rect">
            <a:avLst/>
          </a:prstGeom>
          <a:noFill/>
        </p:spPr>
        <p:txBody>
          <a:bodyPr wrap="square" numCol="1" rtlCol="0">
            <a:spAutoFit/>
          </a:bodyPr>
          <a:lstStyle/>
          <a:p>
            <a:pPr marL="285750" indent="-285750">
              <a:lnSpc>
                <a:spcPct val="120000"/>
              </a:lnSpc>
              <a:spcAft>
                <a:spcPts val="500"/>
              </a:spcAft>
              <a:buClr>
                <a:schemeClr val="accent2"/>
              </a:buClr>
              <a:buFont typeface="Arial" panose="020B0604020202020204" pitchFamily="34" charset="0"/>
              <a:buChar char="•"/>
            </a:pP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您有責任遵守所有適用的</a:t>
            </a: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反賄</a:t>
            </a:r>
            <a: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賂和反貪腐</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法律。</a:t>
            </a:r>
          </a:p>
          <a:p>
            <a:pPr marL="285750" indent="-285750">
              <a:lnSpc>
                <a:spcPct val="120000"/>
              </a:lnSpc>
              <a:spcAft>
                <a:spcPts val="1000"/>
              </a:spcAft>
              <a:buClr>
                <a:schemeClr val="accent2"/>
              </a:buClr>
              <a:buFont typeface="Arial" panose="020B0604020202020204" pitchFamily="34" charset="0"/>
              <a:buChar char="•"/>
            </a:pP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不遵守反賄賂和反貪腐法律可能會導致嚴厲的民事和刑事處罰，並損害貴公司和業務夥伴的聲譽。</a:t>
            </a:r>
          </a:p>
          <a:p>
            <a:pPr>
              <a:lnSpc>
                <a:spcPct val="120000"/>
              </a:lnSpc>
              <a:spcAft>
                <a:spcPts val="500"/>
              </a:spcAft>
            </a:pPr>
            <a:endParaRPr lang="en-US" sz="2100" dirty="0">
              <a:solidFill>
                <a:schemeClr val="bg1">
                  <a:lumMod val="10000"/>
                </a:schemeClr>
              </a:solidFill>
              <a:latin typeface="DFHei Std W5" panose="020B0500000000000000" pitchFamily="34" charset="-120"/>
              <a:ea typeface="DFHei Std W5" panose="020B0500000000000000" pitchFamily="34" charset="-120"/>
            </a:endParaRPr>
          </a:p>
        </p:txBody>
      </p:sp>
    </p:spTree>
    <p:custDataLst>
      <p:tags r:id="rId1"/>
    </p:custDataLst>
    <p:extLst>
      <p:ext uri="{BB962C8B-B14F-4D97-AF65-F5344CB8AC3E}">
        <p14:creationId xmlns:p14="http://schemas.microsoft.com/office/powerpoint/2010/main" val="59650795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預防賄賂與貪腐</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5714999" cy="1992790"/>
          </a:xfrm>
          <a:prstGeom prst="rect">
            <a:avLst/>
          </a:prstGeom>
          <a:noFill/>
        </p:spPr>
        <p:txBody>
          <a:bodyPr wrap="square" numCol="1" rtlCol="0">
            <a:spAutoFit/>
          </a:bodyPr>
          <a:lstStyle/>
          <a:p>
            <a:pPr>
              <a:lnSpc>
                <a:spcPct val="120000"/>
              </a:lnSpc>
              <a:spcAft>
                <a:spcPts val="500"/>
              </a:spcAft>
            </a:pP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已有全球公司因其世界各地業務夥伴為</a:t>
            </a: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獲得</a:t>
            </a:r>
            <a: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不當商業利益而</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採取不當的行為而負起責任。例如：</a:t>
            </a:r>
            <a:r>
              <a:rPr lang="zh-TW" sz="2100" b="0" i="0" strike="noStrike" cap="none" spc="0" baseline="0" dirty="0">
                <a:solidFill>
                  <a:srgbClr val="181818"/>
                </a:solidFill>
                <a:effectLst/>
                <a:latin typeface="+mj-lt"/>
                <a:ea typeface="DFHei Std W5" panose="020B0500000000000000" pitchFamily="34" charset="-120"/>
                <a:cs typeface="PMingLiU"/>
              </a:rPr>
              <a:t>2012</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年，一家全球醫療器材公司因</a:t>
            </a: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透</a:t>
            </a:r>
            <a: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過歐洲業務夥伴行賄贏得業務而被美國當局</a:t>
            </a:r>
            <a: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罰款 </a:t>
            </a:r>
            <a:r>
              <a:rPr lang="zh-TW" sz="2100" b="0" i="0" strike="noStrike" cap="none" spc="0" baseline="0" dirty="0">
                <a:solidFill>
                  <a:srgbClr val="181818"/>
                </a:solidFill>
                <a:effectLst/>
                <a:latin typeface="+mj-lt"/>
                <a:ea typeface="DFHei Std W5" panose="020B0500000000000000" pitchFamily="34" charset="-120"/>
                <a:cs typeface="PMingLiU"/>
              </a:rPr>
              <a:t>2,200</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萬美元。</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dirty="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dirty="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414587314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保持良好的帳冊和紀錄</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7772400" cy="365760"/>
          </a:xfrm>
          <a:prstGeom prst="rect">
            <a:avLst/>
          </a:prstGeom>
          <a:noFill/>
        </p:spPr>
        <p:txBody>
          <a:bodyPr wrap="square" numCol="1" rtlCol="0">
            <a:spAutoFit/>
          </a:bodyPr>
          <a:lstStyle/>
          <a:p>
            <a:pPr>
              <a:spcAft>
                <a:spcPts val="1000"/>
              </a:spcAft>
            </a:pPr>
            <a:r>
              <a:rPr lang="zh-TW" sz="18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公司需要維持準確的財務紀錄。</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dirty="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dirty="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14" name="TextBox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8107185-5C83-1144-B172-67E351BA5005}"/>
              </a:ext>
            </a:extLst>
          </p:cNvPr>
          <p:cNvSpPr txBox="1"/>
          <p:nvPr/>
        </p:nvSpPr>
        <p:spPr>
          <a:xfrm>
            <a:off x="381001" y="2112174"/>
            <a:ext cx="2666999" cy="2223686"/>
          </a:xfrm>
          <a:prstGeom prst="rect">
            <a:avLst/>
          </a:prstGeom>
          <a:noFill/>
        </p:spPr>
        <p:txBody>
          <a:bodyPr wrap="square" numCol="1" rtlCol="0">
            <a:spAutoFit/>
          </a:bodyPr>
          <a:lstStyle/>
          <a:p>
            <a:pPr>
              <a:lnSpc>
                <a:spcPct val="120000"/>
              </a:lnSpc>
              <a:spcAft>
                <a:spcPts val="500"/>
              </a:spcAft>
            </a:pPr>
            <a:r>
              <a:rPr lang="zh-TW" sz="1500" b="0" i="0" strike="noStrike" cap="none" spc="0" baseline="0" dirty="0">
                <a:solidFill>
                  <a:srgbClr val="006D6F"/>
                </a:solidFill>
                <a:effectLst/>
                <a:latin typeface="DFHei Std W5" panose="020B0500000000000000" pitchFamily="34" charset="-120"/>
                <a:ea typeface="DFHei Std W5" panose="020B0500000000000000" pitchFamily="34" charset="-120"/>
                <a:cs typeface="PMingLiU"/>
              </a:rPr>
              <a:t>您</a:t>
            </a:r>
            <a:r>
              <a:rPr lang="zh-TW" sz="1500" b="1" i="0" strike="noStrike" cap="none" spc="0" baseline="0" dirty="0">
                <a:solidFill>
                  <a:srgbClr val="006D6F"/>
                </a:solidFill>
                <a:effectLst/>
                <a:latin typeface="DFHei Std W7" panose="020B0700000000000000" pitchFamily="34" charset="-120"/>
                <a:ea typeface="DFHei Std W7" panose="020B0700000000000000" pitchFamily="34" charset="-120"/>
                <a:cs typeface="PMingLiU"/>
              </a:rPr>
              <a:t>必須</a:t>
            </a:r>
            <a:r>
              <a:rPr lang="zh-TW" sz="1500" b="0" i="0" strike="noStrike" cap="none" spc="0" baseline="0" dirty="0">
                <a:solidFill>
                  <a:srgbClr val="006D6F"/>
                </a:solidFill>
                <a:effectLst/>
                <a:latin typeface="DFHei Std W7" panose="020B0700000000000000" pitchFamily="34" charset="-120"/>
                <a:ea typeface="DFHei Std W7" panose="020B0700000000000000" pitchFamily="34" charset="-120"/>
                <a:cs typeface="PMingLiU"/>
              </a:rPr>
              <a:t>：</a:t>
            </a:r>
          </a:p>
          <a:p>
            <a:pPr marL="285750" indent="-285750">
              <a:lnSpc>
                <a:spcPct val="120000"/>
              </a:lnSpc>
              <a:spcAft>
                <a:spcPts val="500"/>
              </a:spcAft>
              <a:buClr>
                <a:schemeClr val="accent2"/>
              </a:buClr>
              <a:buBlip>
                <a:blip r:embed="rId5"/>
              </a:buBlip>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準確且完全說</a:t>
            </a:r>
            <a:r>
              <a:rPr 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明紀錄</a:t>
            </a:r>
            <a: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中的</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交易</a:t>
            </a:r>
          </a:p>
          <a:p>
            <a:pPr marL="285750" indent="-285750">
              <a:lnSpc>
                <a:spcPct val="120000"/>
              </a:lnSpc>
              <a:spcAft>
                <a:spcPts val="500"/>
              </a:spcAft>
              <a:buClr>
                <a:schemeClr val="accent2"/>
              </a:buClr>
              <a:buBlip>
                <a:blip r:embed="rId5"/>
              </a:buBlip>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保持所有開支紀錄</a:t>
            </a:r>
            <a:r>
              <a:rPr 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的</a:t>
            </a:r>
            <a: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準確</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透明</a:t>
            </a:r>
          </a:p>
          <a:p>
            <a:pPr marL="285750" indent="-285750">
              <a:lnSpc>
                <a:spcPct val="120000"/>
              </a:lnSpc>
              <a:spcAft>
                <a:spcPts val="500"/>
              </a:spcAft>
              <a:buClr>
                <a:schemeClr val="accent2"/>
              </a:buClr>
              <a:buBlip>
                <a:blip r:embed="rId5"/>
              </a:buBlip>
            </a:pPr>
            <a:r>
              <a:rPr 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在紀錄中分項列出產</a:t>
            </a:r>
            <a: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品和促銷</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活動</a:t>
            </a: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134F3A5-67F2-4646-AEE1-BFE25D41CBC1}"/>
              </a:ext>
            </a:extLst>
          </p:cNvPr>
          <p:cNvSpPr txBox="1"/>
          <p:nvPr/>
        </p:nvSpPr>
        <p:spPr>
          <a:xfrm>
            <a:off x="3758148" y="2112174"/>
            <a:ext cx="3906307" cy="3008709"/>
          </a:xfrm>
          <a:prstGeom prst="rect">
            <a:avLst/>
          </a:prstGeom>
          <a:noFill/>
        </p:spPr>
        <p:txBody>
          <a:bodyPr wrap="square" numCol="1" rtlCol="0">
            <a:spAutoFit/>
          </a:bodyPr>
          <a:lstStyle/>
          <a:p>
            <a:pPr>
              <a:lnSpc>
                <a:spcPct val="120000"/>
              </a:lnSpc>
              <a:spcAft>
                <a:spcPts val="500"/>
              </a:spcAft>
            </a:pPr>
            <a:r>
              <a:rPr lang="zh-TW" sz="1500" b="0" i="0" strike="noStrike" cap="none" spc="0" baseline="0" dirty="0">
                <a:solidFill>
                  <a:srgbClr val="006D6F"/>
                </a:solidFill>
                <a:effectLst/>
                <a:latin typeface="DFHei Std W5" panose="020B0500000000000000" pitchFamily="34" charset="-120"/>
                <a:ea typeface="DFHei Std W5" panose="020B0500000000000000" pitchFamily="34" charset="-120"/>
                <a:cs typeface="PMingLiU"/>
              </a:rPr>
              <a:t>您</a:t>
            </a:r>
            <a:r>
              <a:rPr lang="zh-TW" sz="1500" b="1" i="0" strike="noStrike" cap="none" spc="0" baseline="0" dirty="0">
                <a:solidFill>
                  <a:srgbClr val="006D6F"/>
                </a:solidFill>
                <a:effectLst/>
                <a:latin typeface="DFHei Std W7" panose="020B0700000000000000" pitchFamily="34" charset="-120"/>
                <a:ea typeface="DFHei Std W7" panose="020B0700000000000000" pitchFamily="34" charset="-120"/>
                <a:cs typeface="PMingLiU"/>
              </a:rPr>
              <a:t>不得</a:t>
            </a:r>
            <a:r>
              <a:rPr lang="zh-TW" sz="1500" b="0" i="0" strike="noStrike" cap="none" spc="0" baseline="0" dirty="0">
                <a:solidFill>
                  <a:srgbClr val="006D6F"/>
                </a:solidFill>
                <a:effectLst/>
                <a:latin typeface="DFHei Std W7" panose="020B0700000000000000" pitchFamily="34" charset="-120"/>
                <a:ea typeface="DFHei Std W7" panose="020B0700000000000000" pitchFamily="34" charset="-120"/>
                <a:cs typeface="PMingLiU"/>
              </a:rPr>
              <a:t>：</a:t>
            </a:r>
          </a:p>
          <a:p>
            <a:pPr marL="285750" indent="-285750">
              <a:lnSpc>
                <a:spcPct val="120000"/>
              </a:lnSpc>
              <a:spcAft>
                <a:spcPts val="500"/>
              </a:spcAft>
              <a:buClr>
                <a:schemeClr val="accent2"/>
              </a:buClr>
              <a:buBlip>
                <a:blip r:embed="rId6"/>
              </a:buBlip>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建立偽造紀錄或證明文件</a:t>
            </a:r>
          </a:p>
          <a:p>
            <a:pPr marL="285750" indent="-285750">
              <a:lnSpc>
                <a:spcPct val="120000"/>
              </a:lnSpc>
              <a:spcAft>
                <a:spcPts val="500"/>
              </a:spcAft>
              <a:buClr>
                <a:schemeClr val="accent2"/>
              </a:buClr>
              <a:buBlip>
                <a:blip r:embed="rId6"/>
              </a:buBlip>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建立偽造帳戶</a:t>
            </a:r>
          </a:p>
          <a:p>
            <a:pPr marL="285750" indent="-285750">
              <a:lnSpc>
                <a:spcPct val="120000"/>
              </a:lnSpc>
              <a:spcAft>
                <a:spcPts val="500"/>
              </a:spcAft>
              <a:buClr>
                <a:schemeClr val="accent2"/>
              </a:buClr>
              <a:buBlip>
                <a:blip r:embed="rId6"/>
              </a:buBlip>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在產品成本或折扣中隱藏付款或禮物</a:t>
            </a:r>
          </a:p>
          <a:p>
            <a:pPr marL="285750" indent="-285750">
              <a:lnSpc>
                <a:spcPct val="120000"/>
              </a:lnSpc>
              <a:spcAft>
                <a:spcPts val="500"/>
              </a:spcAft>
              <a:buClr>
                <a:schemeClr val="accent2"/>
              </a:buClr>
              <a:buBlip>
                <a:blip r:embed="rId6"/>
              </a:buBlip>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提供偽造的證明文件或其他偽造資訊</a:t>
            </a:r>
          </a:p>
          <a:p>
            <a:pPr marL="285750" indent="-285750">
              <a:lnSpc>
                <a:spcPct val="120000"/>
              </a:lnSpc>
              <a:spcAft>
                <a:spcPts val="500"/>
              </a:spcAft>
              <a:buClr>
                <a:schemeClr val="accent2"/>
              </a:buClr>
              <a:buBlip>
                <a:blip r:embed="rId6"/>
              </a:buBlip>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故意建立含糊說明，</a:t>
            </a:r>
            <a:r>
              <a:rPr 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以隱藏不正當付</a:t>
            </a:r>
            <a: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款</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或開支的事實</a:t>
            </a:r>
          </a:p>
          <a:p>
            <a:pPr marL="285750" indent="-285750">
              <a:lnSpc>
                <a:spcPct val="120000"/>
              </a:lnSpc>
              <a:spcAft>
                <a:spcPts val="500"/>
              </a:spcAft>
              <a:buClr>
                <a:schemeClr val="accent2"/>
              </a:buClr>
              <a:buBlip>
                <a:blip r:embed="rId6"/>
              </a:buBlip>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曲解款項</a:t>
            </a:r>
          </a:p>
          <a:p>
            <a:pPr marL="285750" indent="-285750">
              <a:lnSpc>
                <a:spcPct val="120000"/>
              </a:lnSpc>
              <a:spcAft>
                <a:spcPts val="500"/>
              </a:spcAft>
              <a:buClr>
                <a:schemeClr val="accent2"/>
              </a:buClr>
              <a:buFont typeface="Arial" panose="020B0604020202020204" pitchFamily="34" charset="0"/>
              <a:buChar char="•"/>
            </a:pPr>
            <a:endParaRPr lang="en-US" sz="1500" dirty="0">
              <a:solidFill>
                <a:schemeClr val="bg1">
                  <a:lumMod val="10000"/>
                </a:schemeClr>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D20137D-D9A9-E94F-8034-2974EAB4EFB5}"/>
              </a:ext>
            </a:extLst>
          </p:cNvPr>
          <p:cNvCxnSpPr/>
          <p:nvPr/>
        </p:nvCxnSpPr>
        <p:spPr>
          <a:xfrm flipH="1">
            <a:off x="3352800" y="2220523"/>
            <a:ext cx="0" cy="263722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3244396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3">
            <a:alphaModFix amt="10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與醫療保健專業人員和政府官員的互動</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6629400" cy="1979644"/>
          </a:xfrm>
          <a:prstGeom prst="rect">
            <a:avLst/>
          </a:prstGeom>
          <a:noFill/>
        </p:spPr>
        <p:txBody>
          <a:bodyPr wrap="square" numCol="1" rtlCol="0">
            <a:spAutoFit/>
          </a:bodyPr>
          <a:lstStyle/>
          <a:p>
            <a:pPr>
              <a:lnSpc>
                <a:spcPct val="120000"/>
              </a:lnSpc>
              <a:spcAft>
                <a:spcPts val="500"/>
              </a:spcAft>
            </a:pP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與醫療保健專業人員 (</a:t>
            </a:r>
            <a:r>
              <a:rPr lang="zh-TW" sz="2100" b="0" i="0" strike="noStrike" cap="none" spc="0" baseline="0" dirty="0">
                <a:solidFill>
                  <a:srgbClr val="181818"/>
                </a:solidFill>
                <a:effectLst/>
                <a:latin typeface="+mj-lt"/>
                <a:ea typeface="DFHei Std W5" panose="020B0500000000000000" pitchFamily="34" charset="-120"/>
                <a:cs typeface="PMingLiU"/>
              </a:rPr>
              <a:t>HCP</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或政府官員互動時，若涉及付款、餐飲、旅行或任何其他對 </a:t>
            </a:r>
            <a:r>
              <a:rPr lang="zh-TW" sz="2100" b="0" i="0" strike="noStrike" cap="none" spc="0" baseline="0" dirty="0">
                <a:solidFill>
                  <a:srgbClr val="181818"/>
                </a:solidFill>
                <a:effectLst/>
                <a:latin typeface="+mj-lt"/>
                <a:ea typeface="DFHei Std W5" panose="020B0500000000000000" pitchFamily="34" charset="-120"/>
                <a:cs typeface="PMingLiU"/>
              </a:rPr>
              <a:t>HCP</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的利益，您必須確保該利益在所有適用法律法規下都是合法的，有正當和明文記載的業務需求佐證，並且根據與您的書面協議是允許的。</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dirty="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dirty="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0926902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與醫療保健專業人員和政府官員的互動</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8077199" cy="3140347"/>
          </a:xfrm>
          <a:prstGeom prst="rect">
            <a:avLst/>
          </a:prstGeom>
          <a:noFill/>
        </p:spPr>
        <p:txBody>
          <a:bodyPr wrap="square" numCol="1" rtlCol="0">
            <a:spAutoFit/>
          </a:bodyPr>
          <a:lstStyle/>
          <a:p>
            <a:pPr>
              <a:lnSpc>
                <a:spcPct val="110000"/>
              </a:lnSpc>
              <a:spcAft>
                <a:spcPts val="500"/>
              </a:spcAft>
            </a:pPr>
            <a:r>
              <a:rPr lang="zh-TW" sz="1500" b="1" i="0" strike="noStrike" cap="none" spc="0" baseline="0" dirty="0">
                <a:solidFill>
                  <a:srgbClr val="181818"/>
                </a:solidFill>
                <a:effectLst/>
                <a:latin typeface="DFHei Std W7" panose="020B0700000000000000" pitchFamily="34" charset="-120"/>
                <a:ea typeface="DFHei Std W7" panose="020B0700000000000000" pitchFamily="34" charset="-120"/>
                <a:cs typeface="PMingLiU"/>
              </a:rPr>
              <a:t>該利益不應超過互動所需，且不得作為業務獎勵或未來銷售或推薦的條件。</a:t>
            </a:r>
          </a:p>
          <a:p>
            <a:pPr>
              <a:lnSpc>
                <a:spcPct val="110000"/>
              </a:lnSpc>
              <a:spcAft>
                <a:spcPts val="500"/>
              </a:spcAft>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在與 </a:t>
            </a:r>
            <a:r>
              <a:rPr lang="zh-TW" sz="1500" b="0" i="0" strike="noStrike" cap="none" spc="0" baseline="0" dirty="0">
                <a:solidFill>
                  <a:srgbClr val="181818"/>
                </a:solidFill>
                <a:effectLst/>
                <a:latin typeface="+mj-lt"/>
                <a:ea typeface="DFHei Std W5" panose="020B0500000000000000" pitchFamily="34" charset="-120"/>
                <a:cs typeface="PMingLiU"/>
              </a:rPr>
              <a:t>HCP</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和 </a:t>
            </a:r>
            <a:r>
              <a:rPr lang="zh-TW" sz="1500" b="0" i="0" strike="noStrike" cap="none" spc="0" baseline="0" dirty="0">
                <a:solidFill>
                  <a:srgbClr val="181818"/>
                </a:solidFill>
                <a:effectLst/>
                <a:latin typeface="+mj-lt"/>
                <a:ea typeface="DFHei Std W5" panose="020B0500000000000000" pitchFamily="34" charset="-120"/>
                <a:cs typeface="PMingLiU"/>
              </a:rPr>
              <a:t>GO</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互動時，要注意有潛在貪腐可能的「警訊」(</a:t>
            </a:r>
            <a:r>
              <a:rPr lang="zh-TW" sz="1500" b="0" i="0" strike="noStrike" cap="none" spc="0" baseline="0" dirty="0">
                <a:solidFill>
                  <a:srgbClr val="181818"/>
                </a:solidFill>
                <a:effectLst/>
                <a:latin typeface="+mj-lt"/>
                <a:ea typeface="DFHei Std W5" panose="020B0500000000000000" pitchFamily="34" charset="-120"/>
                <a:cs typeface="PMingLiU"/>
              </a:rPr>
              <a:t>red flag</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)。例如：一位 </a:t>
            </a:r>
            <a:r>
              <a:rPr lang="zh-TW" sz="1500" b="0" i="0" strike="noStrike" cap="none" spc="0" baseline="0" dirty="0">
                <a:solidFill>
                  <a:srgbClr val="181818"/>
                </a:solidFill>
                <a:effectLst/>
                <a:latin typeface="+mj-lt"/>
                <a:ea typeface="DFHei Std W5" panose="020B0500000000000000" pitchFamily="34" charset="-120"/>
                <a:cs typeface="PMingLiU"/>
              </a:rPr>
              <a:t>HCP</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a:t>
            </a:r>
            <a: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15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和</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/或 </a:t>
            </a:r>
            <a:r>
              <a:rPr lang="zh-TW" sz="1500" b="0" i="0" strike="noStrike" cap="none" spc="0" baseline="0" dirty="0">
                <a:solidFill>
                  <a:srgbClr val="181818"/>
                </a:solidFill>
                <a:effectLst/>
                <a:latin typeface="+mj-lt"/>
                <a:ea typeface="DFHei Std W5" panose="020B0500000000000000" pitchFamily="34" charset="-120"/>
                <a:cs typeface="PMingLiU"/>
              </a:rPr>
              <a:t>GO</a:t>
            </a: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a:t>
            </a:r>
          </a:p>
          <a:p>
            <a:pPr marL="285750" indent="-285750">
              <a:lnSpc>
                <a:spcPct val="11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提議把付款和大量採購串連</a:t>
            </a:r>
          </a:p>
          <a:p>
            <a:pPr marL="285750" indent="-285750">
              <a:lnSpc>
                <a:spcPct val="11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提及與政府實體/官員的私人關係</a:t>
            </a:r>
          </a:p>
          <a:p>
            <a:pPr marL="285750" indent="-285750">
              <a:lnSpc>
                <a:spcPct val="11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名聲不好</a:t>
            </a:r>
          </a:p>
          <a:p>
            <a:pPr marL="285750" indent="-285750">
              <a:lnSpc>
                <a:spcPct val="11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向您保證在公開招標或競標合約會獲得成功</a:t>
            </a:r>
          </a:p>
          <a:p>
            <a:pPr marL="285750" indent="-285750">
              <a:lnSpc>
                <a:spcPct val="11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要求在他國家以外的地方付款</a:t>
            </a:r>
          </a:p>
          <a:p>
            <a:pPr marL="285750" indent="-285750">
              <a:lnSpc>
                <a:spcPct val="110000"/>
              </a:lnSpc>
              <a:spcAft>
                <a:spcPts val="500"/>
              </a:spcAft>
              <a:buClr>
                <a:schemeClr val="accent2"/>
              </a:buClr>
              <a:buFont typeface="Arial" panose="020B0604020202020204" pitchFamily="34" charset="0"/>
              <a:buChar char="•"/>
            </a:pPr>
            <a:r>
              <a:rPr lang="zh-TW" sz="15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拒絕提供適當的開支收據</a:t>
            </a:r>
          </a:p>
          <a:p>
            <a:pPr>
              <a:lnSpc>
                <a:spcPct val="110000"/>
              </a:lnSpc>
              <a:spcAft>
                <a:spcPts val="500"/>
              </a:spcAft>
            </a:pPr>
            <a:endParaRPr lang="en-US" sz="16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dirty="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dirty="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56293020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與醫療保健專業人員和政府官員的互動</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7010399" cy="365760"/>
          </a:xfrm>
          <a:prstGeom prst="rect">
            <a:avLst/>
          </a:prstGeom>
          <a:noFill/>
        </p:spPr>
        <p:txBody>
          <a:bodyPr wrap="square" numCol="1" rtlCol="0">
            <a:spAutoFit/>
          </a:bodyPr>
          <a:lstStyle/>
          <a:p>
            <a:pPr>
              <a:spcAft>
                <a:spcPts val="500"/>
              </a:spcAft>
            </a:pPr>
            <a:r>
              <a:rPr lang="zh-TW" sz="18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與 </a:t>
            </a:r>
            <a:r>
              <a:rPr lang="zh-TW" sz="1800" b="0" i="0" strike="noStrike" cap="none" spc="0" baseline="0" dirty="0">
                <a:solidFill>
                  <a:srgbClr val="181818"/>
                </a:solidFill>
                <a:effectLst/>
                <a:latin typeface="+mj-lt"/>
                <a:ea typeface="DFHei Std W5" panose="020B0500000000000000" pitchFamily="34" charset="-120"/>
                <a:cs typeface="PMingLiU"/>
              </a:rPr>
              <a:t>HCP</a:t>
            </a:r>
            <a:r>
              <a:rPr lang="zh-TW" sz="18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和 </a:t>
            </a:r>
            <a:r>
              <a:rPr lang="zh-TW" sz="1800" b="0" i="0" strike="noStrike" cap="none" spc="0" baseline="0" dirty="0">
                <a:solidFill>
                  <a:srgbClr val="181818"/>
                </a:solidFill>
                <a:effectLst/>
                <a:latin typeface="+mj-lt"/>
                <a:ea typeface="DFHei Std W5" panose="020B0500000000000000" pitchFamily="34" charset="-120"/>
                <a:cs typeface="PMingLiU"/>
              </a:rPr>
              <a:t>GO </a:t>
            </a:r>
            <a:r>
              <a:rPr lang="zh-TW" sz="18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的所有互動都應基於</a:t>
            </a:r>
            <a:r>
              <a:rPr lang="zh-TW" sz="1800" b="1" i="0" strike="noStrike" cap="none" spc="0" baseline="0" dirty="0">
                <a:solidFill>
                  <a:srgbClr val="181818"/>
                </a:solidFill>
                <a:effectLst/>
                <a:latin typeface="DFHei Std W7" panose="020B0700000000000000" pitchFamily="34" charset="-120"/>
                <a:ea typeface="DFHei Std W7" panose="020B0700000000000000" pitchFamily="34" charset="-120"/>
                <a:cs typeface="PMingLiU"/>
              </a:rPr>
              <a:t>五大原則</a:t>
            </a:r>
            <a:r>
              <a:rPr lang="zh-TW" sz="18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dirty="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dirty="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2" name="TextBox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081AE7E-6963-644F-81E0-9F359291A900}"/>
              </a:ext>
            </a:extLst>
          </p:cNvPr>
          <p:cNvSpPr txBox="1"/>
          <p:nvPr/>
        </p:nvSpPr>
        <p:spPr>
          <a:xfrm>
            <a:off x="76200" y="2313622"/>
            <a:ext cx="817880" cy="1463040"/>
          </a:xfrm>
          <a:prstGeom prst="rect">
            <a:avLst/>
          </a:prstGeom>
          <a:noFill/>
        </p:spPr>
        <p:txBody>
          <a:bodyPr wrap="none" rtlCol="0">
            <a:spAutoFit/>
          </a:bodyPr>
          <a:lstStyle/>
          <a:p>
            <a:r>
              <a:rPr lang="zh-TW" sz="9000" b="0" i="0" strike="noStrike" cap="none" spc="0" baseline="0">
                <a:solidFill>
                  <a:srgbClr val="A4EDF5">
                    <a:alpha val="60000"/>
                  </a:srgbClr>
                </a:solidFill>
                <a:effectLst/>
                <a:latin typeface="PMingLiU"/>
                <a:ea typeface="PMingLiU"/>
                <a:cs typeface="PMingLiU"/>
              </a:rPr>
              <a:t>1</a:t>
            </a:r>
            <a:endParaRPr lang="en-US" sz="9000">
              <a:solidFill>
                <a:srgbClr val="A4EDF5">
                  <a:alpha val="60000"/>
                </a:srgbClr>
              </a:solidFill>
            </a:endParaRPr>
          </a:p>
        </p:txBody>
      </p:sp>
      <p:sp>
        <p:nvSpPr>
          <p:cNvPr id="15" name="TextBox 1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8F1DF9A-050F-9C4F-89D5-E183C44B39BF}"/>
              </a:ext>
            </a:extLst>
          </p:cNvPr>
          <p:cNvSpPr txBox="1"/>
          <p:nvPr/>
        </p:nvSpPr>
        <p:spPr>
          <a:xfrm>
            <a:off x="1905000" y="2313622"/>
            <a:ext cx="817880" cy="1463040"/>
          </a:xfrm>
          <a:prstGeom prst="rect">
            <a:avLst/>
          </a:prstGeom>
          <a:noFill/>
        </p:spPr>
        <p:txBody>
          <a:bodyPr wrap="none" rtlCol="0">
            <a:spAutoFit/>
          </a:bodyPr>
          <a:lstStyle/>
          <a:p>
            <a:r>
              <a:rPr lang="zh-TW" sz="9000" b="0" i="0" strike="noStrike" cap="none" spc="0" baseline="0">
                <a:solidFill>
                  <a:srgbClr val="A4EDF5">
                    <a:alpha val="60000"/>
                  </a:srgbClr>
                </a:solidFill>
                <a:effectLst/>
                <a:latin typeface="PMingLiU"/>
                <a:ea typeface="PMingLiU"/>
                <a:cs typeface="PMingLiU"/>
              </a:rPr>
              <a:t>2</a:t>
            </a:r>
            <a:endParaRPr lang="en-US" sz="9000">
              <a:solidFill>
                <a:srgbClr val="A4EDF5">
                  <a:alpha val="60000"/>
                </a:srgbClr>
              </a:solidFill>
            </a:endParaRPr>
          </a:p>
        </p:txBody>
      </p:sp>
      <p:sp>
        <p:nvSpPr>
          <p:cNvPr id="17" name="TextBox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5002201-501B-1F46-90AD-B4446D4A47D8}"/>
              </a:ext>
            </a:extLst>
          </p:cNvPr>
          <p:cNvSpPr txBox="1"/>
          <p:nvPr/>
        </p:nvSpPr>
        <p:spPr>
          <a:xfrm>
            <a:off x="3734237" y="2313622"/>
            <a:ext cx="817880" cy="1463040"/>
          </a:xfrm>
          <a:prstGeom prst="rect">
            <a:avLst/>
          </a:prstGeom>
          <a:noFill/>
        </p:spPr>
        <p:txBody>
          <a:bodyPr wrap="none" rtlCol="0">
            <a:spAutoFit/>
          </a:bodyPr>
          <a:lstStyle/>
          <a:p>
            <a:r>
              <a:rPr lang="zh-TW" sz="9000" b="0" i="0" strike="noStrike" cap="none" spc="0" baseline="0">
                <a:solidFill>
                  <a:srgbClr val="A4EDF5">
                    <a:alpha val="60000"/>
                  </a:srgbClr>
                </a:solidFill>
                <a:effectLst/>
                <a:latin typeface="PMingLiU"/>
                <a:ea typeface="PMingLiU"/>
                <a:cs typeface="PMingLiU"/>
              </a:rPr>
              <a:t>3</a:t>
            </a:r>
            <a:endParaRPr lang="en-US" sz="9000">
              <a:solidFill>
                <a:srgbClr val="A4EDF5">
                  <a:alpha val="60000"/>
                </a:srgbClr>
              </a:solidFill>
            </a:endParaRPr>
          </a:p>
        </p:txBody>
      </p:sp>
      <p:sp>
        <p:nvSpPr>
          <p:cNvPr id="18" name="TextBox 1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D0BCDD0-7FB6-4541-91F9-EA891A03DF5B}"/>
              </a:ext>
            </a:extLst>
          </p:cNvPr>
          <p:cNvSpPr txBox="1"/>
          <p:nvPr/>
        </p:nvSpPr>
        <p:spPr>
          <a:xfrm>
            <a:off x="5486400" y="2313622"/>
            <a:ext cx="817880" cy="1463040"/>
          </a:xfrm>
          <a:prstGeom prst="rect">
            <a:avLst/>
          </a:prstGeom>
          <a:noFill/>
        </p:spPr>
        <p:txBody>
          <a:bodyPr wrap="none" rtlCol="0">
            <a:spAutoFit/>
          </a:bodyPr>
          <a:lstStyle/>
          <a:p>
            <a:r>
              <a:rPr lang="zh-TW" sz="9000" b="0" i="0" strike="noStrike" cap="none" spc="0" baseline="0">
                <a:solidFill>
                  <a:srgbClr val="A4EDF5">
                    <a:alpha val="60000"/>
                  </a:srgbClr>
                </a:solidFill>
                <a:effectLst/>
                <a:latin typeface="PMingLiU"/>
                <a:ea typeface="PMingLiU"/>
                <a:cs typeface="PMingLiU"/>
              </a:rPr>
              <a:t>4</a:t>
            </a:r>
            <a:endParaRPr lang="en-US" sz="9000">
              <a:solidFill>
                <a:srgbClr val="A4EDF5">
                  <a:alpha val="60000"/>
                </a:srgbClr>
              </a:solidFill>
            </a:endParaRPr>
          </a:p>
        </p:txBody>
      </p:sp>
      <p:sp>
        <p:nvSpPr>
          <p:cNvPr id="20" name="TextBox 1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11B76A1-CC91-9146-9897-3A666F1DB60D}"/>
              </a:ext>
            </a:extLst>
          </p:cNvPr>
          <p:cNvSpPr txBox="1"/>
          <p:nvPr/>
        </p:nvSpPr>
        <p:spPr>
          <a:xfrm>
            <a:off x="7336511" y="2343150"/>
            <a:ext cx="817880" cy="1463040"/>
          </a:xfrm>
          <a:prstGeom prst="rect">
            <a:avLst/>
          </a:prstGeom>
          <a:noFill/>
        </p:spPr>
        <p:txBody>
          <a:bodyPr wrap="none" rtlCol="0">
            <a:spAutoFit/>
          </a:bodyPr>
          <a:lstStyle/>
          <a:p>
            <a:r>
              <a:rPr lang="zh-TW" sz="9000" b="0" i="0" strike="noStrike" cap="none" spc="0" baseline="0">
                <a:solidFill>
                  <a:srgbClr val="A4EDF5">
                    <a:alpha val="60000"/>
                  </a:srgbClr>
                </a:solidFill>
                <a:effectLst/>
                <a:latin typeface="PMingLiU"/>
                <a:ea typeface="PMingLiU"/>
                <a:cs typeface="PMingLiU"/>
              </a:rPr>
              <a:t>5</a:t>
            </a:r>
            <a:endParaRPr lang="en-US" sz="9000">
              <a:solidFill>
                <a:srgbClr val="A4EDF5">
                  <a:alpha val="60000"/>
                </a:srgbClr>
              </a:solidFill>
            </a:endParaRPr>
          </a:p>
        </p:txBody>
      </p:sp>
      <p:sp>
        <p:nvSpPr>
          <p:cNvPr id="13" name="TextBox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6C4FF0-7FA1-474F-8925-F70F972AAEF4}"/>
              </a:ext>
            </a:extLst>
          </p:cNvPr>
          <p:cNvSpPr txBox="1"/>
          <p:nvPr/>
        </p:nvSpPr>
        <p:spPr>
          <a:xfrm>
            <a:off x="458668" y="2912405"/>
            <a:ext cx="1382951" cy="1421928"/>
          </a:xfrm>
          <a:prstGeom prst="rect">
            <a:avLst/>
          </a:prstGeom>
          <a:noFill/>
        </p:spPr>
        <p:txBody>
          <a:bodyPr wrap="square" numCol="1" rtlCol="0">
            <a:spAutoFit/>
          </a:bodyPr>
          <a:lstStyle/>
          <a:p>
            <a:pPr>
              <a:lnSpc>
                <a:spcPct val="120000"/>
              </a:lnSpc>
              <a:spcAft>
                <a:spcPts val="500"/>
              </a:spcAft>
            </a:pP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您</a:t>
            </a:r>
            <a:r>
              <a:rPr lang="zh-TW" sz="1200" b="0" i="0" u="sng" strike="noStrike" cap="none" spc="0" baseline="0" dirty="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不得向 </a:t>
            </a:r>
            <a:r>
              <a:rPr lang="zh-TW" sz="1200" b="0" i="0" u="sng" strike="noStrike" cap="none" spc="0" baseline="0" dirty="0">
                <a:solidFill>
                  <a:srgbClr val="181818"/>
                </a:solidFill>
                <a:effectLst/>
                <a:uFill>
                  <a:solidFill>
                    <a:srgbClr val="71B1A2"/>
                  </a:solidFill>
                </a:uFill>
                <a:latin typeface="+mj-lt"/>
                <a:ea typeface="DFHei Std W5" panose="020B0500000000000000" pitchFamily="34" charset="-120"/>
                <a:cs typeface="PMingLiU"/>
              </a:rPr>
              <a:t>HCP</a:t>
            </a:r>
            <a:r>
              <a:rPr lang="zh-TW" sz="1200" b="0" i="0" u="sng" strike="noStrike" cap="none" spc="0" baseline="0" dirty="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 </a:t>
            </a:r>
            <a:r>
              <a:rPr lang="en-US" altLang="zh-TW" sz="1200" b="0" i="0" u="sng" strike="noStrike" cap="none" spc="0" baseline="0" dirty="0" smtClean="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
            </a:r>
            <a:br>
              <a:rPr lang="en-US" altLang="zh-TW" sz="1200" b="0" i="0" u="sng" strike="noStrike" cap="none" spc="0" baseline="0" dirty="0" smtClean="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br>
            <a:r>
              <a:rPr lang="zh-TW" sz="1200" b="0" i="0" u="sng" strike="noStrike" cap="none" spc="0" baseline="0" dirty="0" smtClean="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和 </a:t>
            </a:r>
            <a:r>
              <a:rPr lang="zh-TW" sz="1200" b="0" i="0" u="sng" strike="noStrike" cap="none" spc="0" baseline="0" dirty="0">
                <a:solidFill>
                  <a:srgbClr val="181818"/>
                </a:solidFill>
                <a:effectLst/>
                <a:uFill>
                  <a:solidFill>
                    <a:srgbClr val="71B1A2"/>
                  </a:solidFill>
                </a:uFill>
                <a:latin typeface="+mj-lt"/>
                <a:ea typeface="DFHei Std W5" panose="020B0500000000000000" pitchFamily="34" charset="-120"/>
                <a:cs typeface="PMingLiU"/>
              </a:rPr>
              <a:t>GO</a:t>
            </a:r>
            <a:r>
              <a:rPr lang="zh-TW" sz="1200" b="0" i="0" u="sng" strike="noStrike" cap="none" spc="0" baseline="0" dirty="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 提供任何有價之物，以換取或作為對過去、現在或未來業務的獎勵</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a:t>
            </a:r>
          </a:p>
        </p:txBody>
      </p:sp>
      <p:sp>
        <p:nvSpPr>
          <p:cNvPr id="14" name="TextBox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B20AE4-39C1-9042-8C04-397D87C56392}"/>
              </a:ext>
            </a:extLst>
          </p:cNvPr>
          <p:cNvSpPr txBox="1"/>
          <p:nvPr/>
        </p:nvSpPr>
        <p:spPr>
          <a:xfrm>
            <a:off x="2162900" y="2912405"/>
            <a:ext cx="1507082" cy="1421928"/>
          </a:xfrm>
          <a:prstGeom prst="rect">
            <a:avLst/>
          </a:prstGeom>
          <a:noFill/>
        </p:spPr>
        <p:txBody>
          <a:bodyPr wrap="square" numCol="1" rtlCol="0">
            <a:spAutoFit/>
          </a:bodyPr>
          <a:lstStyle/>
          <a:p>
            <a:pPr>
              <a:lnSpc>
                <a:spcPct val="120000"/>
              </a:lnSpc>
              <a:spcAft>
                <a:spcPts val="500"/>
              </a:spcAft>
            </a:pP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與 </a:t>
            </a:r>
            <a:r>
              <a:rPr lang="zh-TW" sz="1200" b="0" i="0" strike="noStrike" cap="none" spc="0" baseline="0" dirty="0">
                <a:solidFill>
                  <a:srgbClr val="181818"/>
                </a:solidFill>
                <a:effectLst/>
                <a:latin typeface="+mj-lt"/>
                <a:ea typeface="DFHei Std W5" panose="020B0500000000000000" pitchFamily="34" charset="-120"/>
                <a:cs typeface="PMingLiU"/>
              </a:rPr>
              <a:t>HCP</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和 </a:t>
            </a:r>
            <a:r>
              <a:rPr lang="zh-TW" sz="1200" b="0" i="0" strike="noStrike" cap="none" spc="0" baseline="0" dirty="0">
                <a:solidFill>
                  <a:srgbClr val="181818"/>
                </a:solidFill>
                <a:effectLst/>
                <a:latin typeface="+mj-lt"/>
                <a:ea typeface="DFHei Std W5" panose="020B0500000000000000" pitchFamily="34" charset="-120"/>
                <a:cs typeface="PMingLiU"/>
              </a:rPr>
              <a:t>GO</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a:t>
            </a:r>
            <a:r>
              <a:rPr lang="en-US" altLang="zh-TW" sz="12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12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12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的任何互動必須</a:t>
            </a:r>
            <a:r>
              <a:rPr lang="en-US" altLang="zh-TW" sz="12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
            </a:r>
            <a:br>
              <a:rPr lang="en-US" altLang="zh-TW" sz="12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br>
            <a:r>
              <a:rPr lang="zh-TW" sz="12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有</a:t>
            </a:r>
            <a:r>
              <a:rPr lang="zh-TW" sz="1200" b="0" i="0" u="sng" strike="noStrike" cap="none" spc="0" baseline="0" dirty="0" smtClean="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正當和</a:t>
            </a:r>
            <a:r>
              <a:rPr lang="zh-TW" sz="1200" b="0" i="0" u="sng" strike="noStrike" cap="none" spc="0" baseline="0" dirty="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明文記載的業務需求</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佐證，並且根據與您的書面協議是允許的。</a:t>
            </a: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6443826-2D6C-BA48-A711-73FD31D4D6BE}"/>
              </a:ext>
            </a:extLst>
          </p:cNvPr>
          <p:cNvSpPr txBox="1"/>
          <p:nvPr/>
        </p:nvSpPr>
        <p:spPr>
          <a:xfrm>
            <a:off x="4059912" y="2912406"/>
            <a:ext cx="1350288" cy="1200329"/>
          </a:xfrm>
          <a:prstGeom prst="rect">
            <a:avLst/>
          </a:prstGeom>
          <a:noFill/>
        </p:spPr>
        <p:txBody>
          <a:bodyPr wrap="square" numCol="1" rtlCol="0">
            <a:spAutoFit/>
          </a:bodyPr>
          <a:lstStyle/>
          <a:p>
            <a:pPr>
              <a:lnSpc>
                <a:spcPct val="120000"/>
              </a:lnSpc>
              <a:spcAft>
                <a:spcPts val="500"/>
              </a:spcAft>
            </a:pP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您只能根據已知的業務需求聘用具有適合</a:t>
            </a:r>
            <a:r>
              <a:rPr lang="zh-TW" sz="1200" b="0" i="0" u="sng" strike="noStrike" cap="none" spc="0" baseline="0" dirty="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專業知識與經驗的 </a:t>
            </a:r>
            <a:r>
              <a:rPr lang="zh-TW" sz="1200" b="0" i="0" u="sng" strike="noStrike" cap="none" spc="0" baseline="0" dirty="0">
                <a:solidFill>
                  <a:srgbClr val="181818"/>
                </a:solidFill>
                <a:effectLst/>
                <a:uFill>
                  <a:solidFill>
                    <a:srgbClr val="71B1A2"/>
                  </a:solidFill>
                </a:uFill>
                <a:latin typeface="+mj-lt"/>
                <a:ea typeface="DFHei Std W5" panose="020B0500000000000000" pitchFamily="34" charset="-120"/>
                <a:cs typeface="PMingLiU"/>
              </a:rPr>
              <a:t>HCP</a:t>
            </a:r>
            <a:r>
              <a:rPr lang="zh-TW" sz="1200" b="0" i="0" u="sng" strike="noStrike" cap="none" spc="0" baseline="0" dirty="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 和 </a:t>
            </a:r>
            <a:r>
              <a:rPr lang="zh-TW" sz="1200" b="0" i="0" u="sng" strike="noStrike" cap="none" spc="0" baseline="0" dirty="0">
                <a:solidFill>
                  <a:srgbClr val="181818"/>
                </a:solidFill>
                <a:effectLst/>
                <a:uFill>
                  <a:solidFill>
                    <a:srgbClr val="71B1A2"/>
                  </a:solidFill>
                </a:uFill>
                <a:latin typeface="+mj-lt"/>
                <a:ea typeface="DFHei Std W5" panose="020B0500000000000000" pitchFamily="34" charset="-120"/>
                <a:cs typeface="PMingLiU"/>
              </a:rPr>
              <a:t>GO</a:t>
            </a:r>
            <a:r>
              <a:rPr lang="zh-TW" sz="1200" b="0" i="0" u="sng" strike="noStrike" cap="none" spc="0" baseline="0" dirty="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 </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a:t>
            </a:r>
          </a:p>
        </p:txBody>
      </p:sp>
      <p:sp>
        <p:nvSpPr>
          <p:cNvPr id="19" name="TextBox 1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D666ED1-6915-6D4A-93BF-D677B0230554}"/>
              </a:ext>
            </a:extLst>
          </p:cNvPr>
          <p:cNvSpPr txBox="1"/>
          <p:nvPr/>
        </p:nvSpPr>
        <p:spPr>
          <a:xfrm>
            <a:off x="5736312" y="2912405"/>
            <a:ext cx="1578888" cy="1486048"/>
          </a:xfrm>
          <a:prstGeom prst="rect">
            <a:avLst/>
          </a:prstGeom>
          <a:noFill/>
        </p:spPr>
        <p:txBody>
          <a:bodyPr wrap="square" numCol="1" rtlCol="0">
            <a:spAutoFit/>
          </a:bodyPr>
          <a:lstStyle/>
          <a:p>
            <a:pPr>
              <a:lnSpc>
                <a:spcPct val="120000"/>
              </a:lnSpc>
              <a:spcAft>
                <a:spcPts val="500"/>
              </a:spcAft>
            </a:pP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與 </a:t>
            </a:r>
            <a:r>
              <a:rPr lang="zh-TW" sz="1200" b="0" i="0" strike="noStrike" cap="none" spc="0" baseline="0" dirty="0">
                <a:solidFill>
                  <a:srgbClr val="181818"/>
                </a:solidFill>
                <a:effectLst/>
                <a:latin typeface="+mj-lt"/>
                <a:ea typeface="DFHei Std W5" panose="020B0500000000000000" pitchFamily="34" charset="-120"/>
                <a:cs typeface="PMingLiU"/>
              </a:rPr>
              <a:t>HCP</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和 </a:t>
            </a:r>
            <a:r>
              <a:rPr lang="zh-TW" sz="1200" b="0" i="0" strike="noStrike" cap="none" spc="0" baseline="0" dirty="0">
                <a:solidFill>
                  <a:srgbClr val="181818"/>
                </a:solidFill>
                <a:effectLst/>
                <a:latin typeface="+mj-lt"/>
                <a:ea typeface="DFHei Std W5" panose="020B0500000000000000" pitchFamily="34" charset="-120"/>
                <a:cs typeface="PMingLiU"/>
              </a:rPr>
              <a:t>GO</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的所有財務互動都必須符合相關協議，而</a:t>
            </a:r>
            <a:r>
              <a:rPr lang="zh-TW" sz="1200" b="0" i="0" u="sng" strike="noStrike" cap="none" spc="0" baseline="0" dirty="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對這些互動的薪酬必須當地市場認為是合理的</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a:t>
            </a:r>
          </a:p>
          <a:p>
            <a:pPr>
              <a:lnSpc>
                <a:spcPct val="120000"/>
              </a:lnSpc>
              <a:spcAft>
                <a:spcPts val="500"/>
              </a:spcAft>
            </a:pPr>
            <a:endParaRPr lang="en-US" sz="1200" dirty="0">
              <a:solidFill>
                <a:schemeClr val="bg1">
                  <a:lumMod val="10000"/>
                </a:schemeClr>
              </a:solidFill>
              <a:latin typeface="DFHei Std W5" panose="020B0500000000000000" pitchFamily="34" charset="-120"/>
              <a:ea typeface="DFHei Std W5" panose="020B0500000000000000" pitchFamily="34" charset="-120"/>
              <a:cs typeface="Arial" panose="020B0604020202020204" pitchFamily="34" charset="0"/>
            </a:endParaRPr>
          </a:p>
        </p:txBody>
      </p:sp>
      <p:sp>
        <p:nvSpPr>
          <p:cNvPr id="21" name="TextBox 2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2E96236-6708-BC41-9F71-D7528DB84DE4}"/>
              </a:ext>
            </a:extLst>
          </p:cNvPr>
          <p:cNvSpPr txBox="1"/>
          <p:nvPr/>
        </p:nvSpPr>
        <p:spPr>
          <a:xfrm>
            <a:off x="7586423" y="2912406"/>
            <a:ext cx="1328976" cy="978729"/>
          </a:xfrm>
          <a:prstGeom prst="rect">
            <a:avLst/>
          </a:prstGeom>
          <a:noFill/>
        </p:spPr>
        <p:txBody>
          <a:bodyPr wrap="square" numCol="1" rtlCol="0">
            <a:spAutoFit/>
          </a:bodyPr>
          <a:lstStyle/>
          <a:p>
            <a:pPr>
              <a:lnSpc>
                <a:spcPct val="120000"/>
              </a:lnSpc>
              <a:spcAft>
                <a:spcPts val="500"/>
              </a:spcAft>
            </a:pP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與  </a:t>
            </a:r>
            <a:r>
              <a:rPr lang="zh-TW" sz="1200" b="0" i="0" strike="noStrike" cap="none" spc="0" baseline="0" dirty="0">
                <a:solidFill>
                  <a:srgbClr val="181818"/>
                </a:solidFill>
                <a:effectLst/>
                <a:latin typeface="+mj-lt"/>
                <a:ea typeface="DFHei Std W5" panose="020B0500000000000000" pitchFamily="34" charset="-120"/>
                <a:cs typeface="PMingLiU"/>
              </a:rPr>
              <a:t>HCP</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和 </a:t>
            </a:r>
            <a:r>
              <a:rPr lang="zh-TW" sz="1200" b="0" i="0" strike="noStrike" cap="none" spc="0" baseline="0" dirty="0">
                <a:solidFill>
                  <a:srgbClr val="181818"/>
                </a:solidFill>
                <a:effectLst/>
                <a:latin typeface="+mj-lt"/>
                <a:ea typeface="DFHei Std W5" panose="020B0500000000000000" pitchFamily="34" charset="-120"/>
                <a:cs typeface="PMingLiU"/>
              </a:rPr>
              <a:t>GO</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的所有財務互動必須</a:t>
            </a:r>
            <a:r>
              <a:rPr lang="zh-TW" sz="1200" b="0" i="0" u="sng" strike="noStrike" cap="none" spc="0" baseline="0" dirty="0">
                <a:solidFill>
                  <a:srgbClr val="181818"/>
                </a:solidFill>
                <a:effectLst/>
                <a:uFill>
                  <a:solidFill>
                    <a:srgbClr val="71B1A2"/>
                  </a:solidFill>
                </a:uFill>
                <a:latin typeface="DFHei Std W5" panose="020B0500000000000000" pitchFamily="34" charset="-120"/>
                <a:ea typeface="DFHei Std W5" panose="020B0500000000000000" pitchFamily="34" charset="-120"/>
                <a:cs typeface="PMingLiU"/>
              </a:rPr>
              <a:t>準確且合理詳細的紀錄</a:t>
            </a:r>
            <a:r>
              <a:rPr lang="zh-TW" sz="12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a:t>
            </a:r>
          </a:p>
        </p:txBody>
      </p:sp>
    </p:spTree>
    <p:custDataLst>
      <p:tags r:id="rId1"/>
    </p:custDataLst>
    <p:extLst>
      <p:ext uri="{BB962C8B-B14F-4D97-AF65-F5344CB8AC3E}">
        <p14:creationId xmlns:p14="http://schemas.microsoft.com/office/powerpoint/2010/main" val="366955862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zh-TW" sz="2600" b="1" i="0" strike="noStrike" cap="none" spc="0" baseline="0">
                <a:solidFill>
                  <a:srgbClr val="1F366A"/>
                </a:solidFill>
                <a:effectLst/>
                <a:latin typeface="DFHei Std W7" panose="020B0700000000000000" pitchFamily="34" charset="-120"/>
                <a:ea typeface="DFHei Std W7" panose="020B0700000000000000" pitchFamily="34" charset="-120"/>
                <a:cs typeface="PMingLiU"/>
              </a:rPr>
              <a:t>通報疑慮</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7240622" cy="2416046"/>
          </a:xfrm>
          <a:prstGeom prst="rect">
            <a:avLst/>
          </a:prstGeom>
          <a:noFill/>
        </p:spPr>
        <p:txBody>
          <a:bodyPr wrap="square" numCol="1" rtlCol="0">
            <a:spAutoFit/>
          </a:bodyPr>
          <a:lstStyle/>
          <a:p>
            <a:pPr>
              <a:lnSpc>
                <a:spcPct val="120000"/>
              </a:lnSpc>
              <a:spcAft>
                <a:spcPts val="1000"/>
              </a:spcAft>
            </a:pP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任何違法行為必須立即向 [</a:t>
            </a:r>
            <a:r>
              <a:rPr lang="zh-TW" sz="2100" dirty="0">
                <a:solidFill>
                  <a:schemeClr val="bg1">
                    <a:lumMod val="10000"/>
                  </a:schemeClr>
                </a:solidFill>
                <a:highlight>
                  <a:srgbClr val="FFFF00"/>
                </a:highlight>
                <a:latin typeface="DFHei Std W5" panose="020B0500000000000000" pitchFamily="34" charset="-120"/>
                <a:ea typeface="DFHei Std W5" panose="020B0500000000000000" pitchFamily="34" charset="-120"/>
                <a:cs typeface="Arial" panose="020B0604020202020204" pitchFamily="34" charset="0"/>
              </a:rPr>
              <a:t>置入相關人/部門</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通報。</a:t>
            </a:r>
          </a:p>
          <a:p>
            <a:pPr>
              <a:lnSpc>
                <a:spcPct val="120000"/>
              </a:lnSpc>
              <a:spcAft>
                <a:spcPts val="1000"/>
              </a:spcAft>
            </a:pP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個人可透過 [</a:t>
            </a:r>
            <a:r>
              <a:rPr lang="zh-TW" sz="2100" dirty="0">
                <a:solidFill>
                  <a:schemeClr val="bg1">
                    <a:lumMod val="10000"/>
                  </a:schemeClr>
                </a:solidFill>
                <a:highlight>
                  <a:srgbClr val="FFFF00"/>
                </a:highlight>
                <a:latin typeface="DFHei Std W5" panose="020B0500000000000000" pitchFamily="34" charset="-120"/>
                <a:ea typeface="DFHei Std W5" panose="020B0500000000000000" pitchFamily="34" charset="-120"/>
                <a:cs typeface="Arial" panose="020B0604020202020204" pitchFamily="34" charset="0"/>
              </a:rPr>
              <a:t>置入報告說明</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 進行通報</a:t>
            </a: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a:t>
            </a:r>
            <a:r>
              <a:rPr lang="en-US" sz="2100" dirty="0">
                <a:solidFill>
                  <a:schemeClr val="bg1">
                    <a:lumMod val="10000"/>
                  </a:schemeClr>
                </a:solidFill>
                <a:highlight>
                  <a:srgbClr val="FFFF00"/>
                </a:highlight>
                <a:latin typeface="Arial" panose="020B0604020202020204" pitchFamily="34" charset="0"/>
                <a:cs typeface="Arial" panose="020B0604020202020204" pitchFamily="34" charset="0"/>
              </a:rPr>
              <a:t> </a:t>
            </a:r>
          </a:p>
          <a:p>
            <a:pPr>
              <a:lnSpc>
                <a:spcPct val="120000"/>
              </a:lnSpc>
              <a:spcAft>
                <a:spcPts val="1000"/>
              </a:spcAft>
            </a:pPr>
            <a:r>
              <a:rPr lang="zh-TW" sz="2100" b="0" i="0" strike="noStrike" cap="none" spc="0" baseline="0" smtClean="0">
                <a:solidFill>
                  <a:srgbClr val="181818"/>
                </a:solidFill>
                <a:effectLst/>
                <a:latin typeface="DFHei Std W5" panose="020B0500000000000000" pitchFamily="34" charset="-120"/>
                <a:ea typeface="DFHei Std W5" panose="020B0500000000000000" pitchFamily="34" charset="-120"/>
                <a:cs typeface="PMingLiU"/>
              </a:rPr>
              <a:t>我們將</a:t>
            </a: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確保</a:t>
            </a:r>
            <a:r>
              <a:rPr lang="zh-TW" sz="2100" b="0" i="0" u="sng" strike="noStrike" cap="none" spc="0" baseline="0" dirty="0" smtClean="0">
                <a:solidFill>
                  <a:srgbClr val="181818"/>
                </a:solidFill>
                <a:effectLst/>
                <a:uFill>
                  <a:solidFill>
                    <a:srgbClr val="181818"/>
                  </a:solidFill>
                </a:uFill>
                <a:latin typeface="DFHei Std W5" panose="020B0500000000000000" pitchFamily="34" charset="-120"/>
                <a:ea typeface="DFHei Std W5" panose="020B0500000000000000" pitchFamily="34" charset="-120"/>
                <a:cs typeface="PMingLiU"/>
              </a:rPr>
              <a:t>不會對善意舉報實際或涉嫌不當行為的任何人採取報復行動</a:t>
            </a: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a:t>
            </a:r>
          </a:p>
          <a:p>
            <a:pPr>
              <a:lnSpc>
                <a:spcPct val="120000"/>
              </a:lnSpc>
              <a:spcAft>
                <a:spcPts val="1000"/>
              </a:spcAft>
            </a:pPr>
            <a:r>
              <a:rPr lang="zh-TW" sz="2100" b="0" i="0" strike="noStrike" cap="none" spc="0" baseline="0" dirty="0" smtClean="0">
                <a:solidFill>
                  <a:srgbClr val="181818"/>
                </a:solidFill>
                <a:effectLst/>
                <a:latin typeface="DFHei Std W5" panose="020B0500000000000000" pitchFamily="34" charset="-120"/>
                <a:ea typeface="DFHei Std W5" panose="020B0500000000000000" pitchFamily="34" charset="-120"/>
                <a:cs typeface="PMingLiU"/>
              </a:rPr>
              <a:t>我們認真看待</a:t>
            </a:r>
            <a:r>
              <a:rPr lang="zh-TW" sz="2100" b="0" i="0" strike="noStrike" cap="none" spc="0" baseline="0" dirty="0">
                <a:solidFill>
                  <a:srgbClr val="181818"/>
                </a:solidFill>
                <a:effectLst/>
                <a:latin typeface="DFHei Std W5" panose="020B0500000000000000" pitchFamily="34" charset="-120"/>
                <a:ea typeface="DFHei Std W5" panose="020B0500000000000000" pitchFamily="34" charset="-120"/>
                <a:cs typeface="PMingLiU"/>
              </a:rPr>
              <a:t>通報的指控。</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zh-TW" sz="1200" b="1" i="0" strike="noStrike" cap="none" spc="0" baseline="0" dirty="0">
                <a:solidFill>
                  <a:srgbClr val="707074"/>
                </a:solidFill>
                <a:effectLst/>
                <a:latin typeface="DFHei Std W7" panose="020B0700000000000000" pitchFamily="34" charset="-120"/>
                <a:ea typeface="DFHei Std W7" panose="020B0700000000000000" pitchFamily="34" charset="-120"/>
                <a:cs typeface="PMingLiU"/>
              </a:rPr>
              <a:t>置入公司名稱/活動/主題/標誌</a:t>
            </a:r>
            <a:endParaRPr lang="en-US" sz="1200" dirty="0">
              <a:solidFill>
                <a:schemeClr val="accent4"/>
              </a:solidFill>
              <a:latin typeface="DFHei Std W7" panose="020B0700000000000000" pitchFamily="34" charset="-120"/>
              <a:ea typeface="DFHei Std W7" panose="020B0700000000000000" pitchFamily="34" charset="-120"/>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7456"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667" t="5000" r="33333" b="18750"/>
          <a:stretch>
            <a:fillRect/>
          </a:stretch>
        </p:blipFill>
        <p:spPr>
          <a:xfrm>
            <a:off x="6172200" y="1657350"/>
            <a:ext cx="2971800" cy="3486150"/>
          </a:xfrm>
          <a:prstGeom prst="rect">
            <a:avLst/>
          </a:prstGeom>
        </p:spPr>
      </p:pic>
    </p:spTree>
    <p:custDataLst>
      <p:tags r:id="rId1"/>
    </p:custDataLst>
    <p:extLst>
      <p:ext uri="{BB962C8B-B14F-4D97-AF65-F5344CB8AC3E}">
        <p14:creationId xmlns:p14="http://schemas.microsoft.com/office/powerpoint/2010/main" val="197337338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02.28"/>
  <p:tag name="AS_TITLE" val="Aspose.Slides for Java"/>
  <p:tag name="AS_VERSION" val="21.2"/>
  <p:tag name="ARTICULATE_SLIDE_COUNT" val="13"/>
  <p:tag name="ARTICULATE_DESIGN_ID_OFFICE THEME" val="IuZRzqvA"/>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D7631778-9EA2-4CBE-86AE-68B7646F1E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495</Words>
  <Application>Microsoft Office PowerPoint</Application>
  <PresentationFormat>On-screen Show (16:9)</PresentationFormat>
  <Paragraphs>82</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DFHei Std W5</vt:lpstr>
      <vt:lpstr>DFHei Std W7</vt:lpstr>
      <vt:lpstr>PMingLiU</vt:lpstr>
      <vt:lpstr>Arial</vt:lpstr>
      <vt:lpstr>Calibri</vt:lpstr>
      <vt:lpstr>Lato</vt:lpstr>
      <vt:lpstr>Office Theme</vt:lpstr>
      <vt:lpstr>PowerPoint Presentation</vt:lpstr>
      <vt:lpstr>誠信經營</vt:lpstr>
      <vt:lpstr>全球合規的關鍵領域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112</cp:revision>
  <dcterms:created xsi:type="dcterms:W3CDTF">2019-12-09T14:45:42Z</dcterms:created>
  <dcterms:modified xsi:type="dcterms:W3CDTF">2022-01-18T15:52:54Z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E7FF633D-6D59-4DB8-BF73-44126372E4B8</vt:lpwstr>
  </property>
  <property fmtid="{D5CDD505-2E9C-101B-9397-08002B2CF9AE}" pid="4" name="ArticulatePath">
    <vt:lpwstr>Key Areas of Global Compliance_zh-TW</vt:lpwstr>
  </property>
</Properties>
</file>